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8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9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5"/>
    <p:sldMasterId id="2147483759" r:id="rId6"/>
    <p:sldMasterId id="2147484286" r:id="rId7"/>
    <p:sldMasterId id="2147484418" r:id="rId8"/>
    <p:sldMasterId id="2147484430" r:id="rId9"/>
    <p:sldMasterId id="2147484439" r:id="rId10"/>
    <p:sldMasterId id="2147484526" r:id="rId11"/>
    <p:sldMasterId id="2147484539" r:id="rId12"/>
    <p:sldMasterId id="2147484553" r:id="rId13"/>
    <p:sldMasterId id="2147484567" r:id="rId14"/>
  </p:sldMasterIdLst>
  <p:notesMasterIdLst>
    <p:notesMasterId r:id="rId40"/>
  </p:notesMasterIdLst>
  <p:handoutMasterIdLst>
    <p:handoutMasterId r:id="rId41"/>
  </p:handoutMasterIdLst>
  <p:sldIdLst>
    <p:sldId id="572" r:id="rId15"/>
    <p:sldId id="508" r:id="rId16"/>
    <p:sldId id="652" r:id="rId17"/>
    <p:sldId id="654" r:id="rId18"/>
    <p:sldId id="679" r:id="rId19"/>
    <p:sldId id="682" r:id="rId20"/>
    <p:sldId id="683" r:id="rId21"/>
    <p:sldId id="684" r:id="rId22"/>
    <p:sldId id="680" r:id="rId23"/>
    <p:sldId id="681" r:id="rId24"/>
    <p:sldId id="669" r:id="rId25"/>
    <p:sldId id="670" r:id="rId26"/>
    <p:sldId id="671" r:id="rId27"/>
    <p:sldId id="685" r:id="rId28"/>
    <p:sldId id="688" r:id="rId29"/>
    <p:sldId id="686" r:id="rId30"/>
    <p:sldId id="687" r:id="rId31"/>
    <p:sldId id="658" r:id="rId32"/>
    <p:sldId id="663" r:id="rId33"/>
    <p:sldId id="659" r:id="rId34"/>
    <p:sldId id="660" r:id="rId35"/>
    <p:sldId id="661" r:id="rId36"/>
    <p:sldId id="662" r:id="rId37"/>
    <p:sldId id="664" r:id="rId38"/>
    <p:sldId id="668" r:id="rId39"/>
  </p:sldIdLst>
  <p:sldSz cx="9144000" cy="6858000" type="screen4x3"/>
  <p:notesSz cx="6807200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aramond" pitchFamily="18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0033CC"/>
    <a:srgbClr val="006600"/>
    <a:srgbClr val="FFCC00"/>
    <a:srgbClr val="336699"/>
    <a:srgbClr val="FFFF99"/>
    <a:srgbClr val="FFFF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083E6E3-FA7D-4D7B-A595-EF9225AFEA82}" styleName="淺色樣式 1 - 輔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淺色樣式 1 - 輔色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淺色樣式 1 - 輔色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中等深淺樣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46F890A9-2807-4EBB-B81D-B2AA78EC7F39}" styleName="深色樣式 2 - 輔色 5/輔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D7AC3CCA-C797-4891-BE02-D94E43425B78}" styleName="中等深淺樣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8" autoAdjust="0"/>
    <p:restoredTop sz="97449" autoAdjust="0"/>
  </p:normalViewPr>
  <p:slideViewPr>
    <p:cSldViewPr snapToGrid="0" showGuides="1">
      <p:cViewPr varScale="1">
        <p:scale>
          <a:sx n="72" d="100"/>
          <a:sy n="72" d="100"/>
        </p:scale>
        <p:origin x="-1278" y="-90"/>
      </p:cViewPr>
      <p:guideLst>
        <p:guide orient="horz" pos="21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9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Master" Target="slideMasters/slideMaster10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8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20" Type="http://schemas.openxmlformats.org/officeDocument/2006/relationships/slide" Target="slides/slide6.xml"/><Relationship Id="rId41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95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56665F27-73D8-406F-9D10-A864FAB161C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39594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34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1225"/>
            <a:ext cx="499427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690" tIns="47845" rIns="95690" bIns="47845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6C930344-EA68-43D2-8089-A8BB0906650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48316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857625" y="9442450"/>
            <a:ext cx="2949575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997" tIns="49999" rIns="99997" bIns="49999" anchor="b"/>
          <a:lstStyle>
            <a:lvl1pPr defTabSz="9985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985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985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985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985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985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0126E20-A571-4BE2-9AD8-9A771446EEA8}" type="slidenum">
              <a:rPr lang="en-US" altLang="zh-TW" sz="1400">
                <a:solidFill>
                  <a:srgbClr val="000000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1</a:t>
            </a:fld>
            <a:endParaRPr lang="en-US" altLang="zh-TW" sz="14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5222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55675"/>
            <a:fld id="{0114AB3D-C08F-4B3C-AE73-F9F980A0EBED}" type="slidenum">
              <a:rPr lang="en-US" altLang="zh-TW" smtClean="0">
                <a:solidFill>
                  <a:prstClr val="black"/>
                </a:solidFill>
              </a:rPr>
              <a:pPr defTabSz="955675"/>
              <a:t>13</a:t>
            </a:fld>
            <a:endParaRPr lang="en-US" altLang="zh-TW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26160039-B194-48DA-BF61-5AC8EFAEFE0B}" type="slidenum">
              <a:rPr kumimoji="0" lang="en-US" altLang="zh-TW">
                <a:solidFill>
                  <a:prstClr val="black"/>
                </a:solidFill>
                <a:latin typeface="Calibri" pitchFamily="34" charset="0"/>
              </a:rPr>
              <a:pPr eaLnBrk="1" hangingPunct="1"/>
              <a:t>14</a:t>
            </a:fld>
            <a:endParaRPr kumimoji="0" lang="en-US" altLang="zh-TW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48596" y="745450"/>
            <a:ext cx="4910008" cy="37289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8340" tIns="44170" rIns="88340" bIns="4417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906052" y="4721186"/>
            <a:ext cx="4993522" cy="44727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26160039-B194-48DA-BF61-5AC8EFAEFE0B}" type="slidenum">
              <a:rPr kumimoji="0" lang="en-US" altLang="zh-TW">
                <a:solidFill>
                  <a:prstClr val="black"/>
                </a:solidFill>
                <a:latin typeface="Calibri" pitchFamily="34" charset="0"/>
              </a:rPr>
              <a:pPr eaLnBrk="1" hangingPunct="1"/>
              <a:t>15</a:t>
            </a:fld>
            <a:endParaRPr kumimoji="0" lang="en-US" altLang="zh-TW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48596" y="745450"/>
            <a:ext cx="4910008" cy="37289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8340" tIns="44170" rIns="88340" bIns="4417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906052" y="4721186"/>
            <a:ext cx="4993522" cy="44727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26160039-B194-48DA-BF61-5AC8EFAEFE0B}" type="slidenum">
              <a:rPr kumimoji="0" lang="en-US" altLang="zh-TW">
                <a:solidFill>
                  <a:prstClr val="black"/>
                </a:solidFill>
                <a:latin typeface="Calibri" pitchFamily="34" charset="0"/>
              </a:rPr>
              <a:pPr eaLnBrk="1" hangingPunct="1"/>
              <a:t>16</a:t>
            </a:fld>
            <a:endParaRPr kumimoji="0" lang="en-US" altLang="zh-TW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48596" y="745450"/>
            <a:ext cx="4910008" cy="37289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8340" tIns="44170" rIns="88340" bIns="4417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906052" y="4721186"/>
            <a:ext cx="4993522" cy="44727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26160039-B194-48DA-BF61-5AC8EFAEFE0B}" type="slidenum">
              <a:rPr kumimoji="0" lang="en-US" altLang="zh-TW">
                <a:solidFill>
                  <a:prstClr val="black"/>
                </a:solidFill>
                <a:latin typeface="Calibri" pitchFamily="34" charset="0"/>
              </a:rPr>
              <a:pPr eaLnBrk="1" hangingPunct="1"/>
              <a:t>17</a:t>
            </a:fld>
            <a:endParaRPr kumimoji="0" lang="en-US" altLang="zh-TW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48596" y="745450"/>
            <a:ext cx="4910008" cy="37289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8340" tIns="44170" rIns="88340" bIns="4417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906052" y="4721186"/>
            <a:ext cx="4993522" cy="44727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  <p:sp>
        <p:nvSpPr>
          <p:cNvPr id="7782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3916432-B801-400D-A99B-D8028E659BBE}" type="slidenum">
              <a:rPr kumimoji="0" lang="zh-TW" altLang="en-US" sz="1300">
                <a:solidFill>
                  <a:srgbClr val="000000"/>
                </a:solidFill>
                <a:latin typeface="Calibri" pitchFamily="34" charset="0"/>
              </a:rPr>
              <a:pPr eaLnBrk="1" hangingPunct="1">
                <a:spcBef>
                  <a:spcPct val="0"/>
                </a:spcBef>
              </a:pPr>
              <a:t>18</a:t>
            </a:fld>
            <a:endParaRPr kumimoji="0" lang="zh-TW" altLang="en-US" sz="13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  <p:sp>
        <p:nvSpPr>
          <p:cNvPr id="7885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FA0F5B0-58D9-4693-AD32-4D9E02A9AEA2}" type="slidenum">
              <a:rPr kumimoji="0" lang="zh-TW" altLang="en-US" sz="1300">
                <a:solidFill>
                  <a:srgbClr val="000000"/>
                </a:solidFill>
                <a:latin typeface="Calibri" pitchFamily="34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kumimoji="0" lang="zh-TW" altLang="en-US" sz="13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885" indent="-285725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2901" indent="-22858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062" indent="-22858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222" indent="-22858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382" indent="-22858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543" indent="-22858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8703" indent="-22858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5864" indent="-22858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25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4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5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7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8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9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17550" indent="-274638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03313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544638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1987550" indent="-220663" defTabSz="955675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4447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019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3591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16350" indent="-220663" defTabSz="95567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1D615-6CB4-42F2-9C95-C7E1E0C8DFF1}" type="slidenum">
              <a:rPr lang="en-US" altLang="zh-TW" sz="1300">
                <a:solidFill>
                  <a:srgbClr val="000000"/>
                </a:solidFill>
                <a:latin typeface="Garamond" pitchFamily="18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en-US" altLang="zh-TW" sz="1300">
              <a:solidFill>
                <a:srgbClr val="000000"/>
              </a:solidFill>
              <a:latin typeface="Garamond" pitchFamily="18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4538"/>
            <a:ext cx="4968875" cy="3727450"/>
          </a:xfrm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2813"/>
            <a:ext cx="4994275" cy="44719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55675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55675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26160039-B194-48DA-BF61-5AC8EFAEFE0B}" type="slidenum">
              <a:rPr kumimoji="0" lang="en-US" altLang="zh-TW">
                <a:solidFill>
                  <a:prstClr val="black"/>
                </a:solidFill>
                <a:latin typeface="Calibri" pitchFamily="34" charset="0"/>
              </a:rPr>
              <a:pPr eaLnBrk="1" hangingPunct="1"/>
              <a:t>12</a:t>
            </a:fld>
            <a:endParaRPr kumimoji="0" lang="en-US" altLang="zh-TW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48596" y="745450"/>
            <a:ext cx="4910008" cy="372897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8340" tIns="44170" rIns="88340" bIns="4417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endParaRPr lang="zh-TW" altLang="en-US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906052" y="4721186"/>
            <a:ext cx="4993522" cy="447270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zh-TW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6930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8936049"/>
      </p:ext>
    </p:extLst>
  </p:cSld>
  <p:clrMapOvr>
    <a:masterClrMapping/>
  </p:clrMapOvr>
  <p:transition advTm="5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3423472"/>
      </p:ext>
    </p:extLst>
  </p:cSld>
  <p:clrMapOvr>
    <a:masterClrMapping/>
  </p:clrMapOvr>
  <p:transition advTm="5000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1971398"/>
      </p:ext>
    </p:extLst>
  </p:cSld>
  <p:clrMapOvr>
    <a:masterClrMapping/>
  </p:clrMapOvr>
  <p:transition advTm="5000"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776308244"/>
      </p:ext>
    </p:extLst>
  </p:cSld>
  <p:clrMapOvr>
    <a:masterClrMapping/>
  </p:clrMapOvr>
  <p:transition advTm="5000"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824558763"/>
      </p:ext>
    </p:extLst>
  </p:cSld>
  <p:clrMapOvr>
    <a:masterClrMapping/>
  </p:clrMapOvr>
  <p:transition advTm="5000"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3426344"/>
      </p:ext>
    </p:extLst>
  </p:cSld>
  <p:clrMapOvr>
    <a:masterClrMapping/>
  </p:clrMapOvr>
  <p:transition advTm="5000"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97650" y="322263"/>
            <a:ext cx="2039938" cy="56515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74663" y="322263"/>
            <a:ext cx="5970587" cy="56515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8108757"/>
      </p:ext>
    </p:extLst>
  </p:cSld>
  <p:clrMapOvr>
    <a:masterClrMapping/>
  </p:clrMapOvr>
  <p:transition advTm="5000"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9"/>
          <p:cNvSpPr/>
          <p:nvPr userDrawn="1"/>
        </p:nvSpPr>
        <p:spPr>
          <a:xfrm rot="10800000">
            <a:off x="1476375" y="-26988"/>
            <a:ext cx="431800" cy="306388"/>
          </a:xfrm>
          <a:prstGeom prst="triangl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zh-TW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5" name="Vertical Title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solidFill>
                  <a:srgbClr val="376092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85AE30D-FC36-4C32-B259-27D08AC8C1A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42393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solidFill>
                  <a:srgbClr val="376092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8416105-C64F-4B72-9AC8-AF1A064F115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9248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51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5811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6151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207338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15422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26143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39613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6342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5246777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8586186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736823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5408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464918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6480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334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 smtClean="0"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CE11DED7-8A44-4641-8389-2888B1E85E8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63260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05382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33837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 smtClean="0"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9CA35A9C-2901-4C7C-98B8-B3463B1A36A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73277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7057109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TW" smtClean="0"/>
              <a:t>Click to edit Master subtitle style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2099823"/>
      </p:ext>
    </p:extLst>
  </p:cSld>
  <p:clrMapOvr>
    <a:masterClrMapping/>
  </p:clrMapOvr>
  <p:hf hd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1609800"/>
      </p:ext>
    </p:extLst>
  </p:cSld>
  <p:clrMapOvr>
    <a:masterClrMapping/>
  </p:clrMapOvr>
  <p:hf hd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1212261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66711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6386652"/>
      </p:ext>
    </p:extLst>
  </p:cSld>
  <p:clrMapOvr>
    <a:masterClrMapping/>
  </p:clrMapOvr>
  <p:hf hd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5570598"/>
      </p:ext>
    </p:extLst>
  </p:cSld>
  <p:clrMapOvr>
    <a:masterClrMapping/>
  </p:clrMapOvr>
  <p:hf hd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3238874"/>
      </p:ext>
    </p:extLst>
  </p:cSld>
  <p:clrMapOvr>
    <a:masterClrMapping/>
  </p:clrMapOvr>
  <p:hf hd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9775971"/>
      </p:ext>
    </p:extLst>
  </p:cSld>
  <p:clrMapOvr>
    <a:masterClrMapping/>
  </p:clrMapOvr>
  <p:hf hd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49203"/>
      </p:ext>
    </p:extLst>
  </p:cSld>
  <p:clrMapOvr>
    <a:masterClrMapping/>
  </p:clrMapOvr>
  <p:hf hd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TW" noProof="0" smtClean="0"/>
              <a:t>Click icon to add picture</a:t>
            </a:r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0496926"/>
      </p:ext>
    </p:extLst>
  </p:cSld>
  <p:clrMapOvr>
    <a:masterClrMapping/>
  </p:clrMapOvr>
  <p:hf hd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1507132"/>
      </p:ext>
    </p:extLst>
  </p:cSld>
  <p:clrMapOvr>
    <a:masterClrMapping/>
  </p:clrMapOvr>
  <p:hf hd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764054"/>
      </p:ext>
    </p:extLst>
  </p:cSld>
  <p:clrMapOvr>
    <a:masterClrMapping/>
  </p:clrMapOvr>
  <p:hf hd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標題，文字及多媒體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媒體版面配置區 3"/>
          <p:cNvSpPr>
            <a:spLocks noGrp="1"/>
          </p:cNvSpPr>
          <p:nvPr>
            <p:ph type="media"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400" i="1">
                <a:solidFill>
                  <a:srgbClr val="80808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TW"/>
              <a:t>- </a:t>
            </a:r>
            <a:fld id="{DD70B69D-1815-42E7-A830-C75A776CAF5B}" type="slidenum">
              <a:rPr lang="en-US" altLang="zh-TW"/>
              <a:pPr>
                <a:defRPr/>
              </a:pPr>
              <a:t>‹#›</a:t>
            </a:fld>
            <a:r>
              <a:rPr lang="en-US" altLang="zh-TW"/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23286937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5762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238DA71-8FD5-4B9E-9DF5-17E558BBA29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244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715447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23706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601069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8606754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0578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788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3659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0833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6057025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9059016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0571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339850" y="1052513"/>
            <a:ext cx="7804150" cy="192087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altLang="zh-TW"/>
              <a:t>Title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79750" y="3132138"/>
            <a:ext cx="4495800" cy="1981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1722215827"/>
      </p:ext>
    </p:extLst>
  </p:cSld>
  <p:clrMapOvr>
    <a:masterClrMapping/>
  </p:clrMapOvr>
  <p:transition advTm="5000">
    <p:zo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67605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2261864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TW" smtClean="0"/>
              <a:t>Click to edit Master subtitle style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4030315"/>
      </p:ext>
    </p:extLst>
  </p:cSld>
  <p:clrMapOvr>
    <a:masterClrMapping/>
  </p:clrMapOvr>
  <p:hf hd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1067316"/>
      </p:ext>
    </p:extLst>
  </p:cSld>
  <p:clrMapOvr>
    <a:masterClrMapping/>
  </p:clrMapOvr>
  <p:hf hd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0856985"/>
      </p:ext>
    </p:extLst>
  </p:cSld>
  <p:clrMapOvr>
    <a:masterClrMapping/>
  </p:clrMapOvr>
  <p:hf hd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8043914"/>
      </p:ext>
    </p:extLst>
  </p:cSld>
  <p:clrMapOvr>
    <a:masterClrMapping/>
  </p:clrMapOvr>
  <p:hf hd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3686816"/>
      </p:ext>
    </p:extLst>
  </p:cSld>
  <p:clrMapOvr>
    <a:masterClrMapping/>
  </p:clrMapOvr>
  <p:hf hd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13247574"/>
      </p:ext>
    </p:extLst>
  </p:cSld>
  <p:clrMapOvr>
    <a:masterClrMapping/>
  </p:clrMapOvr>
  <p:hf hd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1271426"/>
      </p:ext>
    </p:extLst>
  </p:cSld>
  <p:clrMapOvr>
    <a:masterClrMapping/>
  </p:clrMapOvr>
  <p:hf hd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51128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9983676"/>
      </p:ext>
    </p:extLst>
  </p:cSld>
  <p:clrMapOvr>
    <a:masterClrMapping/>
  </p:clrMapOvr>
  <p:transition advTm="5000">
    <p:zo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TW" noProof="0" smtClean="0"/>
              <a:t>Click icon to add picture</a:t>
            </a:r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TW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88146"/>
      </p:ext>
    </p:extLst>
  </p:cSld>
  <p:clrMapOvr>
    <a:masterClrMapping/>
  </p:clrMapOvr>
  <p:hf hd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86659207"/>
      </p:ext>
    </p:extLst>
  </p:cSld>
  <p:clrMapOvr>
    <a:masterClrMapping/>
  </p:clrMapOvr>
  <p:hf hd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en-US" altLang="zh-TW" smtClean="0"/>
              <a:t>Click to edit Master title style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33354977"/>
      </p:ext>
    </p:extLst>
  </p:cSld>
  <p:clrMapOvr>
    <a:masterClrMapping/>
  </p:clrMapOvr>
  <p:hf hd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標題，文字及多媒體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媒體版面配置區 3"/>
          <p:cNvSpPr>
            <a:spLocks noGrp="1"/>
          </p:cNvSpPr>
          <p:nvPr>
            <p:ph type="media"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381750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sz="1400" i="1">
                <a:solidFill>
                  <a:srgbClr val="808080"/>
                </a:solidFill>
                <a:latin typeface="Times New Roman" pitchFamily="18" charset="0"/>
              </a:rPr>
              <a:t>- </a:t>
            </a:r>
            <a:fld id="{64CB458A-3478-4B26-A4B7-705435543602}" type="slidenum">
              <a:rPr lang="en-US" altLang="zh-TW" sz="1400" i="1">
                <a:solidFill>
                  <a:srgbClr val="808080"/>
                </a:solidFill>
                <a:latin typeface="Times New Roman" pitchFamily="18" charset="0"/>
              </a:rPr>
              <a:pPr>
                <a:defRPr/>
              </a:pPr>
              <a:t>‹#›</a:t>
            </a:fld>
            <a:r>
              <a:rPr lang="en-US" altLang="zh-TW" sz="1400" i="1">
                <a:solidFill>
                  <a:srgbClr val="808080"/>
                </a:solidFill>
                <a:latin typeface="Times New Roman" pitchFamily="18" charset="0"/>
              </a:rPr>
              <a:t> -</a:t>
            </a:r>
          </a:p>
        </p:txBody>
      </p:sp>
    </p:spTree>
    <p:extLst>
      <p:ext uri="{BB962C8B-B14F-4D97-AF65-F5344CB8AC3E}">
        <p14:creationId xmlns:p14="http://schemas.microsoft.com/office/powerpoint/2010/main" val="35526297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250"/>
            <a:ext cx="8229600" cy="5762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 algn="r">
              <a:defRPr/>
            </a:pPr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 algn="r">
              <a:defRPr/>
            </a:pPr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pPr algn="r">
              <a:defRPr/>
            </a:pPr>
            <a:fld id="{C52FA1FC-2591-447C-8ACA-A51DF4A5C0C8}" type="slidenum">
              <a:rPr lang="en-US" altLang="zh-TW">
                <a:solidFill>
                  <a:srgbClr val="FFFFFF"/>
                </a:solidFill>
              </a:rPr>
              <a:pPr algn="r">
                <a:defRPr/>
              </a:pPr>
              <a:t>‹#›</a:t>
            </a:fld>
            <a:endParaRPr lang="en-US" altLang="zh-TW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9506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84653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78671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18095416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3066082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5540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383722759"/>
      </p:ext>
    </p:extLst>
  </p:cSld>
  <p:clrMapOvr>
    <a:masterClrMapping/>
  </p:clrMapOvr>
  <p:transition advTm="5000">
    <p:zo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57777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64106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718074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4306772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226959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5597576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684213" y="188913"/>
            <a:ext cx="7926387" cy="5754687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0"/>
          </p:nvPr>
        </p:nvSpPr>
        <p:spPr>
          <a:xfrm>
            <a:off x="3124200" y="63325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r>
              <a:rPr lang="en-US" altLang="zh-TW">
                <a:solidFill>
                  <a:srgbClr val="FFFFFF"/>
                </a:solidFill>
              </a:rPr>
              <a:t>Confidential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1"/>
          </p:nvPr>
        </p:nvSpPr>
        <p:spPr>
          <a:xfrm>
            <a:off x="666750" y="6199188"/>
            <a:ext cx="914400" cy="45720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4CE23B99-B4AF-42AD-998A-252A548248FD}" type="slidenum">
              <a:rPr lang="en-US" altLang="zh-TW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5751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6439259"/>
      </p:ext>
    </p:extLst>
  </p:cSld>
  <p:clrMapOvr>
    <a:masterClrMapping/>
  </p:clrMapOvr>
  <p:transition advTm="5000">
    <p:zo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7964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 userDrawn="1"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36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63" y="1295400"/>
            <a:ext cx="3978275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30738" y="1295400"/>
            <a:ext cx="3979862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1887231"/>
      </p:ext>
    </p:extLst>
  </p:cSld>
  <p:clrMapOvr>
    <a:masterClrMapping/>
  </p:clrMapOvr>
  <p:transition advTm="5000">
    <p:zo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 smtClean="0"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CE11DED7-8A44-4641-8389-2888B1E85E8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024301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847583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405148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 smtClean="0"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9CA35A9C-2901-4C7C-98B8-B3463B1A36A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019175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44021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5" Type="http://schemas.openxmlformats.org/officeDocument/2006/relationships/slideLayout" Target="../slideLayouts/slideLayout92.xml"/><Relationship Id="rId4" Type="http://schemas.openxmlformats.org/officeDocument/2006/relationships/slideLayout" Target="../slideLayouts/slideLayout91.xml"/><Relationship Id="rId9" Type="http://schemas.openxmlformats.org/officeDocument/2006/relationships/image" Target="../media/image6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9" Type="http://schemas.openxmlformats.org/officeDocument/2006/relationships/image" Target="../media/image6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8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76" r:id="rId1"/>
    <p:sldLayoutId id="2147484477" r:id="rId2"/>
    <p:sldLayoutId id="2147484478" r:id="rId3"/>
    <p:sldLayoutId id="2147484479" r:id="rId4"/>
    <p:sldLayoutId id="2147484480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B9F0182-FE84-445D-8F96-B5F2CC89B669}" type="datetimeFigureOut">
              <a:rPr lang="zh-TW" altLang="en-US"/>
              <a:pPr>
                <a:defRPr/>
              </a:pPr>
              <a:t>2013/12/3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3E814AF-410F-4D4D-A7BA-AD175557E24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840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8" r:id="rId1"/>
    <p:sldLayoutId id="2147484569" r:id="rId2"/>
    <p:sldLayoutId id="2147484570" r:id="rId3"/>
    <p:sldLayoutId id="2147484571" r:id="rId4"/>
    <p:sldLayoutId id="2147484572" r:id="rId5"/>
    <p:sldLayoutId id="2147484574" r:id="rId6"/>
    <p:sldLayoutId id="214748457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74663" y="322263"/>
            <a:ext cx="8162925" cy="7477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550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063" y="1295400"/>
            <a:ext cx="811053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503" r:id="rId1"/>
    <p:sldLayoutId id="2147484504" r:id="rId2"/>
    <p:sldLayoutId id="2147484505" r:id="rId3"/>
    <p:sldLayoutId id="2147484506" r:id="rId4"/>
    <p:sldLayoutId id="2147484507" r:id="rId5"/>
    <p:sldLayoutId id="2147484508" r:id="rId6"/>
    <p:sldLayoutId id="2147484509" r:id="rId7"/>
    <p:sldLayoutId id="2147484510" r:id="rId8"/>
    <p:sldLayoutId id="2147484511" r:id="rId9"/>
    <p:sldLayoutId id="2147484512" r:id="rId10"/>
    <p:sldLayoutId id="2147484513" r:id="rId11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+mj-lt"/>
          <a:ea typeface="新細明體" pitchFamily="18" charset="-120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SzPct val="80000"/>
        <a:buChar char="•"/>
        <a:defRPr kumimoji="1" sz="2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§"/>
        <a:defRPr kumimoji="1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新細明體" pitchFamily="18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514" r:id="rId1"/>
    <p:sldLayoutId id="214748451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81" r:id="rId1"/>
    <p:sldLayoutId id="2147484482" r:id="rId2"/>
    <p:sldLayoutId id="2147484483" r:id="rId3"/>
    <p:sldLayoutId id="2147484484" r:id="rId4"/>
    <p:sldLayoutId id="2147484485" r:id="rId5"/>
    <p:sldLayoutId id="2147484486" r:id="rId6"/>
    <p:sldLayoutId id="2147484487" r:id="rId7"/>
    <p:sldLayoutId id="2147484488" r:id="rId8"/>
    <p:sldLayoutId id="2147484489" r:id="rId9"/>
    <p:sldLayoutId id="2147484490" r:id="rId10"/>
    <p:sldLayoutId id="214748449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B9F0182-FE84-445D-8F96-B5F2CC89B669}" type="datetimeFigureOut">
              <a:rPr lang="zh-TW" altLang="en-US"/>
              <a:pPr>
                <a:defRPr/>
              </a:pPr>
              <a:t>2013/12/3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3E814AF-410F-4D4D-A7BA-AD175557E24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2" r:id="rId6"/>
    <p:sldLayoutId id="2147484523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92" r:id="rId1"/>
    <p:sldLayoutId id="2147484493" r:id="rId2"/>
    <p:sldLayoutId id="2147484494" r:id="rId3"/>
    <p:sldLayoutId id="2147484495" r:id="rId4"/>
    <p:sldLayoutId id="2147484496" r:id="rId5"/>
    <p:sldLayoutId id="2147484497" r:id="rId6"/>
    <p:sldLayoutId id="2147484498" r:id="rId7"/>
    <p:sldLayoutId id="2147484499" r:id="rId8"/>
    <p:sldLayoutId id="2147484500" r:id="rId9"/>
    <p:sldLayoutId id="2147484501" r:id="rId10"/>
    <p:sldLayoutId id="2147484502" r:id="rId11"/>
    <p:sldLayoutId id="2147484524" r:id="rId12"/>
    <p:sldLayoutId id="2147484525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39671507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27" r:id="rId1"/>
    <p:sldLayoutId id="2147484528" r:id="rId2"/>
    <p:sldLayoutId id="2147484529" r:id="rId3"/>
    <p:sldLayoutId id="2147484530" r:id="rId4"/>
    <p:sldLayoutId id="2147484531" r:id="rId5"/>
    <p:sldLayoutId id="2147484532" r:id="rId6"/>
    <p:sldLayoutId id="2147484533" r:id="rId7"/>
    <p:sldLayoutId id="2147484534" r:id="rId8"/>
    <p:sldLayoutId id="2147484535" r:id="rId9"/>
    <p:sldLayoutId id="2147484536" r:id="rId10"/>
    <p:sldLayoutId id="2147484537" r:id="rId11"/>
    <p:sldLayoutId id="214748453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425357096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40" r:id="rId1"/>
    <p:sldLayoutId id="2147484541" r:id="rId2"/>
    <p:sldLayoutId id="2147484542" r:id="rId3"/>
    <p:sldLayoutId id="2147484543" r:id="rId4"/>
    <p:sldLayoutId id="2147484544" r:id="rId5"/>
    <p:sldLayoutId id="2147484545" r:id="rId6"/>
    <p:sldLayoutId id="2147484546" r:id="rId7"/>
    <p:sldLayoutId id="2147484547" r:id="rId8"/>
    <p:sldLayoutId id="2147484548" r:id="rId9"/>
    <p:sldLayoutId id="2147484549" r:id="rId10"/>
    <p:sldLayoutId id="2147484550" r:id="rId11"/>
    <p:sldLayoutId id="2147484551" r:id="rId12"/>
    <p:sldLayoutId id="2147484552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140232627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554" r:id="rId1"/>
    <p:sldLayoutId id="2147484555" r:id="rId2"/>
    <p:sldLayoutId id="2147484556" r:id="rId3"/>
    <p:sldLayoutId id="2147484557" r:id="rId4"/>
    <p:sldLayoutId id="2147484558" r:id="rId5"/>
    <p:sldLayoutId id="2147484559" r:id="rId6"/>
    <p:sldLayoutId id="2147484560" r:id="rId7"/>
    <p:sldLayoutId id="2147484561" r:id="rId8"/>
    <p:sldLayoutId id="2147484562" r:id="rId9"/>
    <p:sldLayoutId id="2147484563" r:id="rId10"/>
    <p:sldLayoutId id="2147484564" r:id="rId11"/>
    <p:sldLayoutId id="2147484565" r:id="rId12"/>
    <p:sldLayoutId id="2147484566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eaLnBrk="1" fontAlgn="ctr" hangingPunct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jpeg"/><Relationship Id="rId18" Type="http://schemas.openxmlformats.org/officeDocument/2006/relationships/image" Target="../media/image5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0.jpeg"/><Relationship Id="rId2" Type="http://schemas.openxmlformats.org/officeDocument/2006/relationships/vmlDrawing" Target="../drawings/vmlDrawing1.vml"/><Relationship Id="rId16" Type="http://schemas.openxmlformats.org/officeDocument/2006/relationships/image" Target="../media/image49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1.jpeg"/><Relationship Id="rId11" Type="http://schemas.openxmlformats.org/officeDocument/2006/relationships/image" Target="../media/image46.jpeg"/><Relationship Id="rId5" Type="http://schemas.openxmlformats.org/officeDocument/2006/relationships/image" Target="../media/image40.jpeg"/><Relationship Id="rId15" Type="http://schemas.openxmlformats.org/officeDocument/2006/relationships/image" Target="../media/image39.png"/><Relationship Id="rId10" Type="http://schemas.openxmlformats.org/officeDocument/2006/relationships/image" Target="../media/image45.jpeg"/><Relationship Id="rId4" Type="http://schemas.openxmlformats.org/officeDocument/2006/relationships/image" Target="../media/image1.jpeg"/><Relationship Id="rId9" Type="http://schemas.openxmlformats.org/officeDocument/2006/relationships/image" Target="../media/image44.png"/><Relationship Id="rId1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microsoft.com/office/2007/relationships/hdphoto" Target="../media/hdphoto2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12" Type="http://schemas.microsoft.com/office/2007/relationships/hdphoto" Target="../media/hdphoto2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9.jpeg"/><Relationship Id="rId11" Type="http://schemas.openxmlformats.org/officeDocument/2006/relationships/image" Target="../media/image65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7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97.pn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5.png"/><Relationship Id="rId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84288" y="1076325"/>
            <a:ext cx="7542212" cy="1920875"/>
          </a:xfrm>
        </p:spPr>
        <p:txBody>
          <a:bodyPr/>
          <a:lstStyle/>
          <a:p>
            <a:pPr eaLnBrk="1" hangingPunct="1"/>
            <a:r>
              <a:rPr lang="en-US" altLang="zh-TW" sz="3600" smtClean="0">
                <a:latin typeface="Tahoma" pitchFamily="34" charset="0"/>
                <a:cs typeface="Tahoma" pitchFamily="34" charset="0"/>
              </a:rPr>
              <a:t/>
            </a:r>
            <a:br>
              <a:rPr lang="en-US" altLang="zh-TW" sz="3600" smtClean="0">
                <a:latin typeface="Tahoma" pitchFamily="34" charset="0"/>
                <a:cs typeface="Tahoma" pitchFamily="34" charset="0"/>
              </a:rPr>
            </a:br>
            <a:r>
              <a:rPr lang="en-US" altLang="zh-TW" sz="3600" smtClean="0">
                <a:latin typeface="Tahoma" pitchFamily="34" charset="0"/>
                <a:cs typeface="Tahoma" pitchFamily="34" charset="0"/>
              </a:rPr>
              <a:t/>
            </a:r>
            <a:br>
              <a:rPr lang="en-US" altLang="zh-TW" sz="3600" smtClean="0">
                <a:latin typeface="Tahoma" pitchFamily="34" charset="0"/>
                <a:cs typeface="Tahoma" pitchFamily="34" charset="0"/>
              </a:rPr>
            </a:br>
            <a:r>
              <a:rPr lang="ru-RU" altLang="zh-TW" sz="3600" smtClean="0">
                <a:latin typeface="Tahoma" pitchFamily="34" charset="0"/>
                <a:cs typeface="Tahoma" pitchFamily="34" charset="0"/>
              </a:rPr>
              <a:t>Промышленные коммуникации</a:t>
            </a:r>
            <a:endParaRPr lang="en-US" altLang="zh-TW" sz="320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5603" name="矩形 3"/>
          <p:cNvSpPr>
            <a:spLocks noChangeArrowheads="1"/>
          </p:cNvSpPr>
          <p:nvPr/>
        </p:nvSpPr>
        <p:spPr bwMode="auto">
          <a:xfrm>
            <a:off x="5199063" y="4962525"/>
            <a:ext cx="37004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r>
              <a:rPr lang="ru-RU" altLang="zh-TW" i="1">
                <a:latin typeface="Calibri" pitchFamily="34" charset="0"/>
                <a:ea typeface="Microsoft JhengHei" pitchFamily="34" charset="-120"/>
              </a:rPr>
              <a:t>Александр Лифанов</a:t>
            </a:r>
            <a:endParaRPr lang="en-US" altLang="zh-TW" i="1">
              <a:latin typeface="Calibri" pitchFamily="34" charset="0"/>
              <a:ea typeface="Microsoft JhengHei" pitchFamily="34" charset="-120"/>
            </a:endParaRPr>
          </a:p>
          <a:p>
            <a:pPr algn="r" eaLnBrk="1" hangingPunct="1"/>
            <a:r>
              <a:rPr lang="ru-RU" altLang="zh-TW" i="1">
                <a:latin typeface="Calibri" pitchFamily="34" charset="0"/>
                <a:ea typeface="Microsoft JhengHei" pitchFamily="34" charset="-120"/>
              </a:rPr>
              <a:t>Представительство компании </a:t>
            </a:r>
            <a:endParaRPr lang="en-US" altLang="zh-TW" i="1">
              <a:latin typeface="Calibri" pitchFamily="34" charset="0"/>
              <a:ea typeface="Microsoft JhengHei" pitchFamily="34" charset="-120"/>
            </a:endParaRPr>
          </a:p>
          <a:p>
            <a:pPr algn="r" eaLnBrk="1" hangingPunct="1"/>
            <a:r>
              <a:rPr lang="ru-RU" altLang="zh-TW" i="1">
                <a:latin typeface="Calibri" pitchFamily="34" charset="0"/>
                <a:ea typeface="Microsoft JhengHei" pitchFamily="34" charset="-120"/>
              </a:rPr>
              <a:t>Адвантек в России</a:t>
            </a:r>
            <a:endParaRPr lang="en-US" altLang="zh-TW" i="1">
              <a:latin typeface="Calibri" pitchFamily="34" charset="0"/>
              <a:ea typeface="Microsoft JhengHei" pitchFamily="34" charset="-120"/>
            </a:endParaRPr>
          </a:p>
        </p:txBody>
      </p:sp>
      <p:pic>
        <p:nvPicPr>
          <p:cNvPr id="93186" name="Picture 2" descr="http://img.alibaba.com/photo/514581510/CAT7_SSTP_Full_Copper_Ethernet_Cab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0875" y1="47375" x2="70875" y2="47375"/>
                        <a14:foregroundMark x1="86375" y1="48250" x2="86375" y2="48250"/>
                        <a14:foregroundMark x1="84375" y1="54625" x2="84375" y2="54625"/>
                        <a14:foregroundMark x1="87000" y1="56000" x2="87000" y2="56000"/>
                        <a14:foregroundMark x1="78375" y1="47875" x2="78375" y2="47875"/>
                        <a14:foregroundMark x1="74250" y1="49000" x2="74250" y2="49000"/>
                        <a14:foregroundMark x1="75375" y1="55500" x2="75375" y2="55500"/>
                        <a14:foregroundMark x1="72875" y1="55375" x2="72875" y2="55375"/>
                        <a14:foregroundMark x1="61750" y1="58500" x2="61750" y2="58500"/>
                        <a14:foregroundMark x1="62125" y1="60125" x2="62125" y2="60125"/>
                        <a14:foregroundMark x1="75875" y1="62375" x2="75875" y2="62375"/>
                        <a14:foregroundMark x1="71125" y1="61750" x2="71125" y2="61750"/>
                        <a14:foregroundMark x1="73125" y1="62250" x2="73125" y2="62250"/>
                        <a14:foregroundMark x1="69125" y1="61375" x2="69125" y2="61375"/>
                        <a14:foregroundMark x1="67500" y1="61000" x2="67500" y2="6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479" b="29067"/>
          <a:stretch/>
        </p:blipFill>
        <p:spPr bwMode="auto">
          <a:xfrm>
            <a:off x="1031526" y="3738561"/>
            <a:ext cx="4167537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zh-TW" dirty="0" smtClean="0"/>
              <a:t>EKI-13</a:t>
            </a:r>
            <a:r>
              <a:rPr lang="ru-RU" altLang="zh-TW" dirty="0" smtClean="0"/>
              <a:t>2</a:t>
            </a:r>
            <a:r>
              <a:rPr lang="en-US" altLang="zh-TW" dirty="0" smtClean="0"/>
              <a:t>1/13</a:t>
            </a:r>
            <a:r>
              <a:rPr lang="ru-RU" altLang="zh-TW" dirty="0" smtClean="0"/>
              <a:t>2</a:t>
            </a:r>
            <a:r>
              <a:rPr lang="en-US" altLang="zh-TW" dirty="0" smtClean="0"/>
              <a:t>2</a:t>
            </a:r>
          </a:p>
        </p:txBody>
      </p:sp>
      <p:pic>
        <p:nvPicPr>
          <p:cNvPr id="53" name="Picture 3" descr="D:\Image Lib\PIC\EKI-DS\EKI-1321\EKI-1321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3895" y="1748989"/>
            <a:ext cx="1788603" cy="333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93800"/>
            <a:ext cx="6526695" cy="49323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ru-RU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Доступные режимы:</a:t>
            </a:r>
          </a:p>
          <a:p>
            <a:pPr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VCOM</a:t>
            </a:r>
            <a:r>
              <a:rPr lang="ru-RU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(вызывает </a:t>
            </a:r>
            <a:r>
              <a:rPr lang="en-US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PC</a:t>
            </a:r>
            <a:r>
              <a:rPr lang="ru-RU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  <a:br>
              <a:rPr lang="ru-RU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altLang="zh-TW" sz="16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(поддерживается </a:t>
            </a:r>
            <a:r>
              <a:rPr lang="en-US" altLang="zh-TW" sz="16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DDNS, </a:t>
            </a:r>
            <a:r>
              <a:rPr lang="en-US" altLang="zh-TW" sz="1600" i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OpenVPN</a:t>
            </a:r>
            <a:r>
              <a:rPr lang="en-US" altLang="zh-TW" sz="16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</a:p>
          <a:p>
            <a:pPr>
              <a:defRPr/>
            </a:pPr>
            <a:r>
              <a:rPr lang="ru-RU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Мульти-доступ</a:t>
            </a:r>
          </a:p>
          <a:p>
            <a:pPr lvl="1"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Broadcast</a:t>
            </a:r>
          </a:p>
          <a:p>
            <a:pPr lvl="1">
              <a:defRPr/>
            </a:pPr>
            <a:r>
              <a:rPr lang="ru-RU" altLang="zh-TW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Запрос-ответ</a:t>
            </a:r>
            <a:endParaRPr lang="en-US" altLang="zh-TW" dirty="0"/>
          </a:p>
          <a:p>
            <a:pPr>
              <a:defRPr/>
            </a:pPr>
            <a:r>
              <a:rPr lang="ru-RU" altLang="zh-TW" dirty="0" smtClean="0"/>
              <a:t>Обратный </a:t>
            </a:r>
            <a:r>
              <a:rPr lang="en-US" altLang="zh-TW" dirty="0" smtClean="0"/>
              <a:t>VCOM (</a:t>
            </a:r>
            <a:r>
              <a:rPr lang="ru-RU" altLang="zh-TW" dirty="0" smtClean="0"/>
              <a:t>вызывает </a:t>
            </a:r>
            <a:r>
              <a:rPr lang="en-US" altLang="zh-TW" dirty="0" smtClean="0"/>
              <a:t>EKI)</a:t>
            </a:r>
            <a:endParaRPr lang="ru-RU" altLang="zh-TW" dirty="0" smtClean="0"/>
          </a:p>
          <a:p>
            <a:pPr>
              <a:defRPr/>
            </a:pPr>
            <a:r>
              <a:rPr lang="en-US" altLang="zh-TW" sz="2200" dirty="0" smtClean="0"/>
              <a:t>TCP client / TCP server</a:t>
            </a:r>
          </a:p>
          <a:p>
            <a:pPr>
              <a:defRPr/>
            </a:pPr>
            <a:r>
              <a:rPr lang="en-US" altLang="zh-TW" sz="2200" dirty="0" smtClean="0"/>
              <a:t>UDP client / UDP server</a:t>
            </a:r>
          </a:p>
          <a:p>
            <a:pPr>
              <a:defRPr/>
            </a:pPr>
            <a:r>
              <a:rPr lang="en-US" altLang="zh-TW" sz="2200" dirty="0" smtClean="0"/>
              <a:t>SMS-</a:t>
            </a:r>
            <a:r>
              <a:rPr lang="ru-RU" altLang="zh-TW" sz="2200" dirty="0" smtClean="0"/>
              <a:t>туннель</a:t>
            </a:r>
          </a:p>
          <a:p>
            <a:pPr>
              <a:defRPr/>
            </a:pPr>
            <a:r>
              <a:rPr lang="en-US" altLang="zh-TW" sz="2200" dirty="0" smtClean="0"/>
              <a:t>RFC-2217 (telnet)</a:t>
            </a:r>
          </a:p>
          <a:p>
            <a:pPr>
              <a:defRPr/>
            </a:pPr>
            <a:r>
              <a:rPr lang="en-US" altLang="zh-TW" sz="2200" dirty="0" smtClean="0"/>
              <a:t>[</a:t>
            </a:r>
            <a:r>
              <a:rPr lang="ru-RU" altLang="zh-TW" sz="2200" dirty="0" smtClean="0"/>
              <a:t>отдельно</a:t>
            </a:r>
            <a:r>
              <a:rPr lang="en-US" altLang="zh-TW" sz="2200" dirty="0" smtClean="0"/>
              <a:t>] SMS </a:t>
            </a:r>
            <a:r>
              <a:rPr lang="ru-RU" altLang="zh-TW" sz="2200" dirty="0" smtClean="0"/>
              <a:t>по событию</a:t>
            </a:r>
            <a:endParaRPr lang="en-US" altLang="zh-TW" sz="2200" dirty="0"/>
          </a:p>
        </p:txBody>
      </p:sp>
    </p:spTree>
    <p:extLst>
      <p:ext uri="{BB962C8B-B14F-4D97-AF65-F5344CB8AC3E}">
        <p14:creationId xmlns:p14="http://schemas.microsoft.com/office/powerpoint/2010/main" val="553293492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群組 3"/>
          <p:cNvGrpSpPr>
            <a:grpSpLocks/>
          </p:cNvGrpSpPr>
          <p:nvPr/>
        </p:nvGrpSpPr>
        <p:grpSpPr bwMode="auto">
          <a:xfrm>
            <a:off x="531813" y="2843213"/>
            <a:ext cx="7070725" cy="1384300"/>
            <a:chOff x="911225" y="4940300"/>
            <a:chExt cx="7070725" cy="1385145"/>
          </a:xfrm>
        </p:grpSpPr>
        <p:sp>
          <p:nvSpPr>
            <p:cNvPr id="17442" name="Freeform 18"/>
            <p:cNvSpPr>
              <a:spLocks/>
            </p:cNvSpPr>
            <p:nvPr/>
          </p:nvSpPr>
          <p:spPr bwMode="auto">
            <a:xfrm>
              <a:off x="911225" y="5084762"/>
              <a:ext cx="7031038" cy="933901"/>
            </a:xfrm>
            <a:custGeom>
              <a:avLst/>
              <a:gdLst>
                <a:gd name="T0" fmla="*/ 0 w 1180"/>
                <a:gd name="T1" fmla="*/ 0 h 182"/>
                <a:gd name="T2" fmla="*/ 2147483647 w 1180"/>
                <a:gd name="T3" fmla="*/ 0 h 182"/>
                <a:gd name="T4" fmla="*/ 2147483647 w 1180"/>
                <a:gd name="T5" fmla="*/ 2147483647 h 182"/>
                <a:gd name="T6" fmla="*/ 0 w 1180"/>
                <a:gd name="T7" fmla="*/ 2147483647 h 182"/>
                <a:gd name="T8" fmla="*/ 0 w 1180"/>
                <a:gd name="T9" fmla="*/ 0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0"/>
                <a:gd name="T16" fmla="*/ 0 h 182"/>
                <a:gd name="T17" fmla="*/ 1180 w 1180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0" h="182">
                  <a:moveTo>
                    <a:pt x="0" y="0"/>
                  </a:moveTo>
                  <a:lnTo>
                    <a:pt x="907" y="0"/>
                  </a:lnTo>
                  <a:lnTo>
                    <a:pt x="1180" y="182"/>
                  </a:lnTo>
                  <a:lnTo>
                    <a:pt x="0" y="18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66FF">
                    <a:alpha val="39000"/>
                  </a:srgbClr>
                </a:gs>
                <a:gs pos="100000">
                  <a:srgbClr val="FF66FF">
                    <a:alpha val="24001"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ru-RU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7443" name="Text Box 14"/>
            <p:cNvSpPr txBox="1">
              <a:spLocks noChangeArrowheads="1"/>
            </p:cNvSpPr>
            <p:nvPr/>
          </p:nvSpPr>
          <p:spPr bwMode="auto">
            <a:xfrm>
              <a:off x="924324" y="5032375"/>
              <a:ext cx="4572000" cy="1293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ru-RU" altLang="zh-TW" sz="2400" b="1" i="1">
                  <a:solidFill>
                    <a:srgbClr val="000000"/>
                  </a:solidFill>
                  <a:latin typeface="Calibri" pitchFamily="34" charset="0"/>
                </a:rPr>
                <a:t>Серия </a:t>
              </a:r>
              <a:r>
                <a:rPr lang="en-US" altLang="zh-TW" sz="2400" b="1" i="1">
                  <a:solidFill>
                    <a:srgbClr val="000000"/>
                  </a:solidFill>
                  <a:latin typeface="Calibri" pitchFamily="34" charset="0"/>
                </a:rPr>
                <a:t>EKI-7000: </a:t>
              </a:r>
              <a:r>
                <a:rPr lang="ru-RU" altLang="zh-TW" b="1" i="1">
                  <a:solidFill>
                    <a:srgbClr val="000000"/>
                  </a:solidFill>
                  <a:latin typeface="Calibri" pitchFamily="34" charset="0"/>
                </a:rPr>
                <a:t>Высокопроизводительные управляемые</a:t>
              </a:r>
              <a:endParaRPr lang="en-US" altLang="zh-TW" b="1" i="1">
                <a:solidFill>
                  <a:srgbClr val="000000"/>
                </a:solidFill>
                <a:latin typeface="Calibri" pitchFamily="34" charset="0"/>
              </a:endParaRPr>
            </a:p>
            <a:p>
              <a:pPr eaLnBrk="1" hangingPunct="1"/>
              <a:r>
                <a:rPr lang="en-US" altLang="zh-TW" b="1" i="1">
                  <a:solidFill>
                    <a:srgbClr val="FF0000"/>
                  </a:solidFill>
                  <a:latin typeface="Calibri" pitchFamily="34" charset="0"/>
                </a:rPr>
                <a:t>-</a:t>
              </a:r>
              <a:r>
                <a:rPr lang="ru-RU" altLang="zh-TW" b="1" i="1">
                  <a:solidFill>
                    <a:srgbClr val="FF0000"/>
                  </a:solidFill>
                  <a:latin typeface="Calibri" pitchFamily="34" charset="0"/>
                </a:rPr>
                <a:t>Полностью управляемый функционал</a:t>
              </a:r>
              <a:endParaRPr lang="en-US" altLang="zh-TW" b="1" i="1">
                <a:solidFill>
                  <a:srgbClr val="FF0000"/>
                </a:solidFill>
                <a:latin typeface="Calibri" pitchFamily="34" charset="0"/>
              </a:endParaRPr>
            </a:p>
            <a:p>
              <a:pPr eaLnBrk="1" hangingPunct="1"/>
              <a:endParaRPr lang="en-US" altLang="zh-TW" b="1" i="1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17444" name="Group 14"/>
            <p:cNvGrpSpPr>
              <a:grpSpLocks/>
            </p:cNvGrpSpPr>
            <p:nvPr/>
          </p:nvGrpSpPr>
          <p:grpSpPr bwMode="auto">
            <a:xfrm>
              <a:off x="6434138" y="4940300"/>
              <a:ext cx="1547812" cy="1300163"/>
              <a:chOff x="490" y="2165"/>
              <a:chExt cx="1614" cy="1464"/>
            </a:xfrm>
          </p:grpSpPr>
          <p:pic>
            <p:nvPicPr>
              <p:cNvPr id="17445" name="Picture 7" descr="EKI-7626C-3D-left-big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" y="2240"/>
                <a:ext cx="1030" cy="12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46" name="Picture 9" descr="EKI-7659C-3D-left-big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6" y="2165"/>
                <a:ext cx="1038" cy="1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1" name="Freeform 18"/>
          <p:cNvSpPr>
            <a:spLocks/>
          </p:cNvSpPr>
          <p:nvPr/>
        </p:nvSpPr>
        <p:spPr bwMode="auto">
          <a:xfrm>
            <a:off x="488950" y="885586"/>
            <a:ext cx="7015236" cy="917074"/>
          </a:xfrm>
          <a:custGeom>
            <a:avLst/>
            <a:gdLst>
              <a:gd name="T0" fmla="*/ 0 w 1180"/>
              <a:gd name="T1" fmla="*/ 0 h 182"/>
              <a:gd name="T2" fmla="*/ 2147483647 w 1180"/>
              <a:gd name="T3" fmla="*/ 0 h 182"/>
              <a:gd name="T4" fmla="*/ 2147483647 w 1180"/>
              <a:gd name="T5" fmla="*/ 2147483647 h 182"/>
              <a:gd name="T6" fmla="*/ 0 w 1180"/>
              <a:gd name="T7" fmla="*/ 2147483647 h 182"/>
              <a:gd name="T8" fmla="*/ 0 w 1180"/>
              <a:gd name="T9" fmla="*/ 0 h 1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80"/>
              <a:gd name="T16" fmla="*/ 0 h 182"/>
              <a:gd name="T17" fmla="*/ 1180 w 1180"/>
              <a:gd name="T18" fmla="*/ 182 h 1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80" h="182">
                <a:moveTo>
                  <a:pt x="0" y="0"/>
                </a:moveTo>
                <a:lnTo>
                  <a:pt x="907" y="0"/>
                </a:lnTo>
                <a:lnTo>
                  <a:pt x="1180" y="182"/>
                </a:lnTo>
                <a:lnTo>
                  <a:pt x="0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75000"/>
            </a:schemeClr>
          </a:solidFill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lang="en-US" altLang="zh-TW" smtClean="0">
              <a:solidFill>
                <a:srgbClr val="FFFFFF"/>
              </a:solidFill>
            </a:endParaRPr>
          </a:p>
        </p:txBody>
      </p:sp>
      <p:sp>
        <p:nvSpPr>
          <p:cNvPr id="17414" name="Text Box 14"/>
          <p:cNvSpPr txBox="1">
            <a:spLocks noChangeArrowheads="1"/>
          </p:cNvSpPr>
          <p:nvPr/>
        </p:nvSpPr>
        <p:spPr bwMode="auto">
          <a:xfrm>
            <a:off x="544513" y="827088"/>
            <a:ext cx="58420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ru-RU" altLang="zh-TW" sz="2400" b="1" i="1" dirty="0">
                <a:solidFill>
                  <a:srgbClr val="000000"/>
                </a:solidFill>
                <a:latin typeface="Calibri" pitchFamily="34" charset="0"/>
              </a:rPr>
              <a:t>Серия </a:t>
            </a:r>
            <a:r>
              <a:rPr lang="en-US" altLang="zh-TW" sz="2400" b="1" i="1" dirty="0">
                <a:solidFill>
                  <a:srgbClr val="000000"/>
                </a:solidFill>
                <a:latin typeface="Calibri" pitchFamily="34" charset="0"/>
              </a:rPr>
              <a:t>EKI-2000: </a:t>
            </a:r>
            <a:r>
              <a:rPr lang="ru-RU" altLang="zh-TW" b="1" i="1" dirty="0" smtClean="0">
                <a:solidFill>
                  <a:srgbClr val="000000"/>
                </a:solidFill>
                <a:latin typeface="Calibri" pitchFamily="34" charset="0"/>
              </a:rPr>
              <a:t>Дешевые</a:t>
            </a:r>
            <a:r>
              <a:rPr lang="en-US" altLang="zh-TW" b="1" i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altLang="zh-TW" b="1" i="1" dirty="0">
                <a:solidFill>
                  <a:srgbClr val="000000"/>
                </a:solidFill>
                <a:latin typeface="Calibri" pitchFamily="34" charset="0"/>
              </a:rPr>
              <a:t>неуправляемые коммутаторы и</a:t>
            </a:r>
            <a:r>
              <a:rPr lang="en-US" altLang="zh-TW" b="1" i="1" dirty="0">
                <a:solidFill>
                  <a:srgbClr val="000000"/>
                </a:solidFill>
                <a:latin typeface="Calibri" pitchFamily="34" charset="0"/>
              </a:rPr>
              <a:t> Media </a:t>
            </a:r>
            <a:r>
              <a:rPr lang="ru-RU" altLang="zh-TW" b="1" i="1" dirty="0">
                <a:solidFill>
                  <a:srgbClr val="000000"/>
                </a:solidFill>
                <a:latin typeface="Calibri" pitchFamily="34" charset="0"/>
              </a:rPr>
              <a:t>преобразователи</a:t>
            </a:r>
            <a:endParaRPr lang="en-US" altLang="zh-TW" b="1" i="1" dirty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/>
            <a:r>
              <a:rPr lang="en-US" altLang="zh-TW" b="1" i="1" dirty="0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ru-RU" altLang="zh-TW" b="1" i="1" dirty="0">
                <a:solidFill>
                  <a:srgbClr val="FF0000"/>
                </a:solidFill>
                <a:latin typeface="Calibri" pitchFamily="34" charset="0"/>
              </a:rPr>
              <a:t>Компактные размеры, поддержка</a:t>
            </a:r>
            <a:r>
              <a:rPr lang="en-US" altLang="zh-TW" b="1" i="1" dirty="0">
                <a:solidFill>
                  <a:srgbClr val="FF0000"/>
                </a:solidFill>
                <a:latin typeface="Calibri" pitchFamily="34" charset="0"/>
              </a:rPr>
              <a:t> Plug and Play </a:t>
            </a:r>
          </a:p>
          <a:p>
            <a:pPr eaLnBrk="1" hangingPunct="1"/>
            <a:endParaRPr lang="en-US" altLang="zh-TW" b="1" i="1" dirty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7415" name="Group 10"/>
          <p:cNvGrpSpPr>
            <a:grpSpLocks/>
          </p:cNvGrpSpPr>
          <p:nvPr/>
        </p:nvGrpSpPr>
        <p:grpSpPr bwMode="auto">
          <a:xfrm>
            <a:off x="6240463" y="657225"/>
            <a:ext cx="1217612" cy="1136650"/>
            <a:chOff x="691" y="926"/>
            <a:chExt cx="1302" cy="1119"/>
          </a:xfrm>
        </p:grpSpPr>
        <p:pic>
          <p:nvPicPr>
            <p:cNvPr id="17439" name="Picture 4" descr="EKI-2525-left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" y="935"/>
              <a:ext cx="57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0" name="Picture 10" descr="EKI-2528-left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" y="926"/>
              <a:ext cx="579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1" name="Picture 6" descr="EKI-2541M-left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7" y="973"/>
              <a:ext cx="566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6" name="群組 16"/>
          <p:cNvGrpSpPr>
            <a:grpSpLocks/>
          </p:cNvGrpSpPr>
          <p:nvPr/>
        </p:nvGrpSpPr>
        <p:grpSpPr bwMode="auto">
          <a:xfrm>
            <a:off x="539750" y="3943350"/>
            <a:ext cx="8640763" cy="1081088"/>
            <a:chOff x="585908" y="3972745"/>
            <a:chExt cx="8640508" cy="1079712"/>
          </a:xfrm>
        </p:grpSpPr>
        <p:grpSp>
          <p:nvGrpSpPr>
            <p:cNvPr id="17434" name="群組 22"/>
            <p:cNvGrpSpPr>
              <a:grpSpLocks/>
            </p:cNvGrpSpPr>
            <p:nvPr/>
          </p:nvGrpSpPr>
          <p:grpSpPr bwMode="auto">
            <a:xfrm>
              <a:off x="585908" y="4038228"/>
              <a:ext cx="8070081" cy="1014229"/>
              <a:chOff x="927100" y="2823567"/>
              <a:chExt cx="8070081" cy="1014229"/>
            </a:xfrm>
          </p:grpSpPr>
          <p:sp>
            <p:nvSpPr>
              <p:cNvPr id="17436" name="Freeform 18"/>
              <p:cNvSpPr>
                <a:spLocks/>
              </p:cNvSpPr>
              <p:nvPr/>
            </p:nvSpPr>
            <p:spPr bwMode="auto">
              <a:xfrm>
                <a:off x="927100" y="2847380"/>
                <a:ext cx="7015163" cy="907735"/>
              </a:xfrm>
              <a:custGeom>
                <a:avLst/>
                <a:gdLst>
                  <a:gd name="T0" fmla="*/ 0 w 1180"/>
                  <a:gd name="T1" fmla="*/ 0 h 182"/>
                  <a:gd name="T2" fmla="*/ 2147483647 w 1180"/>
                  <a:gd name="T3" fmla="*/ 0 h 182"/>
                  <a:gd name="T4" fmla="*/ 2147483647 w 1180"/>
                  <a:gd name="T5" fmla="*/ 2147483647 h 182"/>
                  <a:gd name="T6" fmla="*/ 0 w 1180"/>
                  <a:gd name="T7" fmla="*/ 2147483647 h 182"/>
                  <a:gd name="T8" fmla="*/ 0 w 1180"/>
                  <a:gd name="T9" fmla="*/ 0 h 18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0"/>
                  <a:gd name="T16" fmla="*/ 0 h 182"/>
                  <a:gd name="T17" fmla="*/ 1180 w 1180"/>
                  <a:gd name="T18" fmla="*/ 182 h 18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0" h="182">
                    <a:moveTo>
                      <a:pt x="0" y="0"/>
                    </a:moveTo>
                    <a:lnTo>
                      <a:pt x="907" y="0"/>
                    </a:lnTo>
                    <a:lnTo>
                      <a:pt x="1180" y="182"/>
                    </a:lnTo>
                    <a:lnTo>
                      <a:pt x="0" y="182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99FF">
                      <a:alpha val="35999"/>
                    </a:srgbClr>
                  </a:gs>
                  <a:gs pos="100000">
                    <a:srgbClr val="3399FF">
                      <a:alpha val="24001"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round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/>
                <a:r>
                  <a:rPr lang="en-US" altLang="zh-TW">
                    <a:solidFill>
                      <a:srgbClr val="FFFFFF"/>
                    </a:solidFill>
                  </a:rPr>
                  <a:t> </a:t>
                </a:r>
              </a:p>
            </p:txBody>
          </p:sp>
          <p:sp>
            <p:nvSpPr>
              <p:cNvPr id="17437" name="Text Box 14"/>
              <p:cNvSpPr txBox="1">
                <a:spLocks noChangeArrowheads="1"/>
              </p:cNvSpPr>
              <p:nvPr/>
            </p:nvSpPr>
            <p:spPr bwMode="auto">
              <a:xfrm>
                <a:off x="936076" y="2823567"/>
                <a:ext cx="5901448" cy="1014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sq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r>
                  <a:rPr lang="ru-RU" altLang="zh-TW" sz="2400" b="1" i="1">
                    <a:solidFill>
                      <a:srgbClr val="000000"/>
                    </a:solidFill>
                    <a:latin typeface="Calibri" pitchFamily="34" charset="0"/>
                  </a:rPr>
                  <a:t>Серия </a:t>
                </a:r>
                <a:r>
                  <a:rPr lang="en-US" altLang="zh-TW" sz="2400" b="1" i="1">
                    <a:solidFill>
                      <a:srgbClr val="000000"/>
                    </a:solidFill>
                    <a:latin typeface="Calibri" pitchFamily="34" charset="0"/>
                  </a:rPr>
                  <a:t>EKI-4000: </a:t>
                </a:r>
                <a:r>
                  <a:rPr lang="ru-RU" altLang="zh-TW" b="1" i="1">
                    <a:solidFill>
                      <a:srgbClr val="000000"/>
                    </a:solidFill>
                    <a:latin typeface="Calibri" pitchFamily="34" charset="0"/>
                  </a:rPr>
                  <a:t>Стоечные </a:t>
                </a:r>
                <a:r>
                  <a:rPr lang="en-US" altLang="zh-TW" b="1" i="1">
                    <a:solidFill>
                      <a:srgbClr val="000000"/>
                    </a:solidFill>
                    <a:latin typeface="Calibri" pitchFamily="34" charset="0"/>
                  </a:rPr>
                  <a:t>Ethernet </a:t>
                </a:r>
                <a:r>
                  <a:rPr lang="ru-RU" altLang="zh-TW" b="1" i="1">
                    <a:solidFill>
                      <a:srgbClr val="000000"/>
                    </a:solidFill>
                    <a:latin typeface="Calibri" pitchFamily="34" charset="0"/>
                  </a:rPr>
                  <a:t>коммутаторы</a:t>
                </a:r>
                <a:endParaRPr lang="en-US" altLang="zh-TW" b="1" i="1">
                  <a:solidFill>
                    <a:srgbClr val="000000"/>
                  </a:solidFill>
                  <a:latin typeface="Calibri" pitchFamily="34" charset="0"/>
                </a:endParaRPr>
              </a:p>
              <a:p>
                <a:pPr eaLnBrk="1" hangingPunct="1"/>
                <a:r>
                  <a:rPr lang="en-US" altLang="zh-TW" b="1" i="1">
                    <a:solidFill>
                      <a:srgbClr val="0033CC"/>
                    </a:solidFill>
                    <a:latin typeface="Calibri" pitchFamily="34" charset="0"/>
                  </a:rPr>
                  <a:t>-</a:t>
                </a:r>
                <a:r>
                  <a:rPr lang="ru-RU" altLang="zh-TW" b="1" i="1">
                    <a:solidFill>
                      <a:srgbClr val="0033CC"/>
                    </a:solidFill>
                    <a:latin typeface="Calibri" pitchFamily="34" charset="0"/>
                  </a:rPr>
                  <a:t>высота </a:t>
                </a:r>
                <a:r>
                  <a:rPr lang="en-US" altLang="zh-TW" b="1" i="1">
                    <a:solidFill>
                      <a:srgbClr val="0033CC"/>
                    </a:solidFill>
                    <a:latin typeface="Calibri" pitchFamily="34" charset="0"/>
                  </a:rPr>
                  <a:t>1U</a:t>
                </a:r>
                <a:r>
                  <a:rPr lang="ru-RU" altLang="zh-TW" b="1" i="1">
                    <a:solidFill>
                      <a:srgbClr val="0033CC"/>
                    </a:solidFill>
                    <a:latin typeface="Calibri" pitchFamily="34" charset="0"/>
                  </a:rPr>
                  <a:t>, монтаж в</a:t>
                </a:r>
                <a:r>
                  <a:rPr lang="en-US" altLang="zh-TW" b="1" i="1">
                    <a:solidFill>
                      <a:srgbClr val="0033CC"/>
                    </a:solidFill>
                    <a:latin typeface="Calibri" pitchFamily="34" charset="0"/>
                  </a:rPr>
                  <a:t> 19” </a:t>
                </a:r>
                <a:r>
                  <a:rPr lang="ru-RU" altLang="zh-TW" b="1" i="1">
                    <a:solidFill>
                      <a:srgbClr val="0033CC"/>
                    </a:solidFill>
                    <a:latin typeface="Calibri" pitchFamily="34" charset="0"/>
                  </a:rPr>
                  <a:t>стойку</a:t>
                </a:r>
                <a:endParaRPr lang="en-US" altLang="zh-TW" b="1" i="1">
                  <a:solidFill>
                    <a:srgbClr val="0033CC"/>
                  </a:solidFill>
                  <a:latin typeface="Calibri" pitchFamily="34" charset="0"/>
                </a:endParaRPr>
              </a:p>
              <a:p>
                <a:pPr eaLnBrk="1" hangingPunct="1"/>
                <a:r>
                  <a:rPr lang="en-US" altLang="zh-TW" b="1" i="1">
                    <a:solidFill>
                      <a:srgbClr val="0033CC"/>
                    </a:solidFill>
                    <a:latin typeface="Calibri" pitchFamily="34" charset="0"/>
                  </a:rPr>
                  <a:t>-</a:t>
                </a:r>
                <a:r>
                  <a:rPr lang="ru-RU" altLang="zh-TW" b="1" i="1">
                    <a:solidFill>
                      <a:srgbClr val="0033CC"/>
                    </a:solidFill>
                    <a:latin typeface="Calibri" pitchFamily="34" charset="0"/>
                  </a:rPr>
                  <a:t>Высокая плотность портов</a:t>
                </a:r>
                <a:endParaRPr lang="en-US" altLang="zh-TW" b="1" i="1">
                  <a:solidFill>
                    <a:srgbClr val="0033CC"/>
                  </a:solidFill>
                  <a:latin typeface="Calibri" pitchFamily="34" charset="0"/>
                </a:endParaRPr>
              </a:p>
            </p:txBody>
          </p:sp>
          <p:pic>
            <p:nvPicPr>
              <p:cNvPr id="17438" name="Picture 17" descr="EKI-4654R_B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5757" b="37196"/>
              <a:stretch>
                <a:fillRect/>
              </a:stretch>
            </p:blipFill>
            <p:spPr bwMode="auto">
              <a:xfrm>
                <a:off x="6039668" y="3027023"/>
                <a:ext cx="2957513" cy="800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435" name="Picture 18" descr="EKI-4654R_B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757" b="37196"/>
            <a:stretch>
              <a:fillRect/>
            </a:stretch>
          </p:blipFill>
          <p:spPr bwMode="auto">
            <a:xfrm>
              <a:off x="6268903" y="3972745"/>
              <a:ext cx="2957513" cy="80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7" name="群組 22"/>
          <p:cNvGrpSpPr>
            <a:grpSpLocks/>
          </p:cNvGrpSpPr>
          <p:nvPr/>
        </p:nvGrpSpPr>
        <p:grpSpPr bwMode="auto">
          <a:xfrm>
            <a:off x="539750" y="5006975"/>
            <a:ext cx="7223125" cy="1651000"/>
            <a:chOff x="935414" y="4134411"/>
            <a:chExt cx="7223557" cy="1652508"/>
          </a:xfrm>
        </p:grpSpPr>
        <p:sp>
          <p:nvSpPr>
            <p:cNvPr id="17430" name="Freeform 18"/>
            <p:cNvSpPr>
              <a:spLocks/>
            </p:cNvSpPr>
            <p:nvPr/>
          </p:nvSpPr>
          <p:spPr bwMode="auto">
            <a:xfrm>
              <a:off x="942975" y="4253036"/>
              <a:ext cx="7015163" cy="896110"/>
            </a:xfrm>
            <a:custGeom>
              <a:avLst/>
              <a:gdLst>
                <a:gd name="T0" fmla="*/ 0 w 1180"/>
                <a:gd name="T1" fmla="*/ 0 h 182"/>
                <a:gd name="T2" fmla="*/ 2147483647 w 1180"/>
                <a:gd name="T3" fmla="*/ 0 h 182"/>
                <a:gd name="T4" fmla="*/ 2147483647 w 1180"/>
                <a:gd name="T5" fmla="*/ 2147483647 h 182"/>
                <a:gd name="T6" fmla="*/ 0 w 1180"/>
                <a:gd name="T7" fmla="*/ 2147483647 h 182"/>
                <a:gd name="T8" fmla="*/ 0 w 1180"/>
                <a:gd name="T9" fmla="*/ 0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0"/>
                <a:gd name="T16" fmla="*/ 0 h 182"/>
                <a:gd name="T17" fmla="*/ 1180 w 1180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0" h="182">
                  <a:moveTo>
                    <a:pt x="0" y="0"/>
                  </a:moveTo>
                  <a:lnTo>
                    <a:pt x="907" y="0"/>
                  </a:lnTo>
                  <a:lnTo>
                    <a:pt x="1180" y="182"/>
                  </a:lnTo>
                  <a:lnTo>
                    <a:pt x="0" y="1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>
                <a:alpha val="4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algn="ctr" eaLnBrk="1" hangingPunct="1"/>
              <a:r>
                <a:rPr lang="en-US" altLang="zh-TW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17431" name="Text Box 14"/>
            <p:cNvSpPr txBox="1">
              <a:spLocks noChangeArrowheads="1"/>
            </p:cNvSpPr>
            <p:nvPr/>
          </p:nvSpPr>
          <p:spPr bwMode="auto">
            <a:xfrm>
              <a:off x="935414" y="4216524"/>
              <a:ext cx="5438090" cy="1570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lang="ru-RU" altLang="zh-TW" sz="2400" b="1" i="1">
                  <a:solidFill>
                    <a:srgbClr val="000000"/>
                  </a:solidFill>
                  <a:latin typeface="Calibri" pitchFamily="34" charset="0"/>
                </a:rPr>
                <a:t>Серия </a:t>
              </a:r>
              <a:r>
                <a:rPr lang="en-US" altLang="zh-TW" sz="2400" b="1" i="1">
                  <a:solidFill>
                    <a:srgbClr val="000000"/>
                  </a:solidFill>
                  <a:latin typeface="Calibri" pitchFamily="34" charset="0"/>
                </a:rPr>
                <a:t>EKI-6000: </a:t>
              </a:r>
              <a:r>
                <a:rPr lang="en-US" altLang="zh-TW" b="1" i="1">
                  <a:solidFill>
                    <a:srgbClr val="000000"/>
                  </a:solidFill>
                  <a:latin typeface="Calibri" pitchFamily="34" charset="0"/>
                </a:rPr>
                <a:t>M12 Ethernet </a:t>
              </a:r>
              <a:r>
                <a:rPr lang="ru-RU" altLang="zh-TW" b="1" i="1">
                  <a:solidFill>
                    <a:srgbClr val="000000"/>
                  </a:solidFill>
                  <a:latin typeface="Calibri" pitchFamily="34" charset="0"/>
                </a:rPr>
                <a:t>коммутаторы</a:t>
              </a:r>
              <a:endParaRPr lang="en-US" altLang="zh-TW" b="1" i="1">
                <a:solidFill>
                  <a:srgbClr val="000000"/>
                </a:solidFill>
                <a:latin typeface="Calibri" pitchFamily="34" charset="0"/>
              </a:endParaRPr>
            </a:p>
            <a:p>
              <a:pPr eaLnBrk="1" hangingPunct="1"/>
              <a:r>
                <a:rPr lang="en-US" altLang="zh-TW" b="1" i="1">
                  <a:solidFill>
                    <a:srgbClr val="0033CC"/>
                  </a:solidFill>
                  <a:latin typeface="Calibri" pitchFamily="34" charset="0"/>
                </a:rPr>
                <a:t>-</a:t>
              </a:r>
              <a:r>
                <a:rPr lang="ru-RU" altLang="zh-TW" b="1" i="1">
                  <a:solidFill>
                    <a:srgbClr val="0033CC"/>
                  </a:solidFill>
                  <a:latin typeface="Calibri" pitchFamily="34" charset="0"/>
                </a:rPr>
                <a:t>для ЖД и авто,</a:t>
              </a:r>
              <a:r>
                <a:rPr lang="en-US" altLang="zh-TW" b="1" i="1">
                  <a:solidFill>
                    <a:srgbClr val="0033CC"/>
                  </a:solidFill>
                  <a:latin typeface="Calibri" pitchFamily="34" charset="0"/>
                </a:rPr>
                <a:t> </a:t>
              </a:r>
              <a:r>
                <a:rPr lang="ru-RU" altLang="zh-TW" b="1" i="1">
                  <a:solidFill>
                    <a:srgbClr val="0033CC"/>
                  </a:solidFill>
                  <a:latin typeface="Calibri" pitchFamily="34" charset="0"/>
                </a:rPr>
                <a:t>сертификация</a:t>
              </a:r>
              <a:r>
                <a:rPr lang="en-US" altLang="zh-TW" b="1" i="1">
                  <a:solidFill>
                    <a:srgbClr val="0033CC"/>
                  </a:solidFill>
                  <a:latin typeface="Calibri" pitchFamily="34" charset="0"/>
                </a:rPr>
                <a:t>  EN50155</a:t>
              </a:r>
            </a:p>
            <a:p>
              <a:pPr eaLnBrk="1" hangingPunct="1"/>
              <a:r>
                <a:rPr lang="en-US" altLang="zh-TW" b="1" i="1">
                  <a:solidFill>
                    <a:srgbClr val="0033CC"/>
                  </a:solidFill>
                  <a:latin typeface="Calibri" pitchFamily="34" charset="0"/>
                </a:rPr>
                <a:t>-IP67 </a:t>
              </a:r>
              <a:r>
                <a:rPr lang="ru-RU" altLang="zh-TW" b="1" i="1">
                  <a:solidFill>
                    <a:srgbClr val="0033CC"/>
                  </a:solidFill>
                  <a:latin typeface="Calibri" pitchFamily="34" charset="0"/>
                </a:rPr>
                <a:t>защита</a:t>
              </a:r>
              <a:endParaRPr lang="en-US" altLang="zh-TW" b="1" i="1">
                <a:solidFill>
                  <a:srgbClr val="0033CC"/>
                </a:solidFill>
                <a:latin typeface="Calibri" pitchFamily="34" charset="0"/>
              </a:endParaRPr>
            </a:p>
            <a:p>
              <a:pPr eaLnBrk="1" hangingPunct="1"/>
              <a:endParaRPr lang="en-US" altLang="zh-TW" b="1" i="1">
                <a:solidFill>
                  <a:srgbClr val="FFFFFF"/>
                </a:solidFill>
                <a:latin typeface="Calibri" pitchFamily="34" charset="0"/>
              </a:endParaRPr>
            </a:p>
            <a:p>
              <a:pPr eaLnBrk="1" hangingPunct="1"/>
              <a:endParaRPr lang="en-US" altLang="zh-TW" b="1" i="1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pic>
          <p:nvPicPr>
            <p:cNvPr id="17432" name="Picture 40" descr="EKI-7558I_M12_B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946" y="4134411"/>
              <a:ext cx="1373188" cy="137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3" name="Picture 2" descr="D:\Advantech\Marketing\Internal Marketing\Product photo\New folder\EKI-6528TPI\EKI-6528TPI_S.pn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184" y="4161398"/>
              <a:ext cx="712787" cy="1262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8" name="Picture 14" descr="EKI-7559SI_B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0" y="2897188"/>
            <a:ext cx="96678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419" name="Object 2"/>
          <p:cNvGraphicFramePr>
            <a:graphicFrameLocks noChangeAspect="1"/>
          </p:cNvGraphicFramePr>
          <p:nvPr/>
        </p:nvGraphicFramePr>
        <p:xfrm>
          <a:off x="7683500" y="2982913"/>
          <a:ext cx="831850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3" name="Image" r:id="rId14" imgW="1688889" imgH="2539683" progId="">
                  <p:embed/>
                </p:oleObj>
              </mc:Choice>
              <mc:Fallback>
                <p:oleObj name="Image" r:id="rId14" imgW="1688889" imgH="2539683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0" y="2982913"/>
                        <a:ext cx="831850" cy="115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20" name="群組 29"/>
          <p:cNvGrpSpPr>
            <a:grpSpLocks/>
          </p:cNvGrpSpPr>
          <p:nvPr/>
        </p:nvGrpSpPr>
        <p:grpSpPr bwMode="auto">
          <a:xfrm>
            <a:off x="7273925" y="473075"/>
            <a:ext cx="1014413" cy="1498600"/>
            <a:chOff x="7603603" y="1082084"/>
            <a:chExt cx="998273" cy="1341437"/>
          </a:xfrm>
        </p:grpSpPr>
        <p:pic>
          <p:nvPicPr>
            <p:cNvPr id="17428" name="Picture 12" descr="EKI-2526M-left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3603" y="1250358"/>
              <a:ext cx="588963" cy="104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9" name="Picture 17" descr="EKI-2526S_B"/>
            <p:cNvPicPr>
              <a:picLocks noChangeAspect="1" noChangeArrowheads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4162" y="1082084"/>
              <a:ext cx="747714" cy="1341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itle 1"/>
          <p:cNvSpPr txBox="1">
            <a:spLocks/>
          </p:cNvSpPr>
          <p:nvPr/>
        </p:nvSpPr>
        <p:spPr>
          <a:xfrm>
            <a:off x="103188" y="215900"/>
            <a:ext cx="8277225" cy="692150"/>
          </a:xfrm>
          <a:prstGeom prst="rect">
            <a:avLst/>
          </a:prstGeom>
        </p:spPr>
        <p:txBody>
          <a:bodyPr/>
          <a:lstStyle/>
          <a:p>
            <a:pPr eaLnBrk="0" fontAlgn="ctr" hangingPunct="0">
              <a:lnSpc>
                <a:spcPct val="85000"/>
              </a:lnSpc>
              <a:defRPr/>
            </a:pPr>
            <a:r>
              <a:rPr lang="ru-RU" altLang="zh-TW" sz="2800" b="1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Промышленные коммутаторы</a:t>
            </a:r>
            <a:endParaRPr lang="en-US" sz="2800" b="1" kern="0" dirty="0">
              <a:solidFill>
                <a:srgbClr val="00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Freeform 18"/>
          <p:cNvSpPr>
            <a:spLocks/>
          </p:cNvSpPr>
          <p:nvPr/>
        </p:nvSpPr>
        <p:spPr bwMode="auto">
          <a:xfrm>
            <a:off x="486975" y="1928611"/>
            <a:ext cx="7015236" cy="917074"/>
          </a:xfrm>
          <a:custGeom>
            <a:avLst/>
            <a:gdLst>
              <a:gd name="T0" fmla="*/ 0 w 1180"/>
              <a:gd name="T1" fmla="*/ 0 h 182"/>
              <a:gd name="T2" fmla="*/ 2147483647 w 1180"/>
              <a:gd name="T3" fmla="*/ 0 h 182"/>
              <a:gd name="T4" fmla="*/ 2147483647 w 1180"/>
              <a:gd name="T5" fmla="*/ 2147483647 h 182"/>
              <a:gd name="T6" fmla="*/ 0 w 1180"/>
              <a:gd name="T7" fmla="*/ 2147483647 h 182"/>
              <a:gd name="T8" fmla="*/ 0 w 1180"/>
              <a:gd name="T9" fmla="*/ 0 h 1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80"/>
              <a:gd name="T16" fmla="*/ 0 h 182"/>
              <a:gd name="T17" fmla="*/ 1180 w 1180"/>
              <a:gd name="T18" fmla="*/ 182 h 1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80" h="182">
                <a:moveTo>
                  <a:pt x="0" y="0"/>
                </a:moveTo>
                <a:lnTo>
                  <a:pt x="907" y="0"/>
                </a:lnTo>
                <a:lnTo>
                  <a:pt x="1180" y="182"/>
                </a:lnTo>
                <a:lnTo>
                  <a:pt x="0" y="1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lang="en-US" altLang="zh-TW" smtClean="0">
              <a:solidFill>
                <a:srgbClr val="FFFFFF"/>
              </a:solidFill>
            </a:endParaRPr>
          </a:p>
        </p:txBody>
      </p:sp>
      <p:sp>
        <p:nvSpPr>
          <p:cNvPr id="17425" name="Text Box 14"/>
          <p:cNvSpPr txBox="1">
            <a:spLocks noChangeArrowheads="1"/>
          </p:cNvSpPr>
          <p:nvPr/>
        </p:nvSpPr>
        <p:spPr bwMode="auto">
          <a:xfrm>
            <a:off x="542925" y="1870075"/>
            <a:ext cx="58420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ru-RU" altLang="zh-TW" sz="2400" b="1" i="1">
                <a:solidFill>
                  <a:srgbClr val="000000"/>
                </a:solidFill>
                <a:latin typeface="Calibri" pitchFamily="34" charset="0"/>
              </a:rPr>
              <a:t>Серия </a:t>
            </a:r>
            <a:r>
              <a:rPr lang="en-US" altLang="zh-TW" sz="2400" b="1" i="1">
                <a:solidFill>
                  <a:srgbClr val="000000"/>
                </a:solidFill>
                <a:latin typeface="Calibri" pitchFamily="34" charset="0"/>
              </a:rPr>
              <a:t>EKI-3000: </a:t>
            </a:r>
            <a:r>
              <a:rPr lang="en-US" altLang="zh-TW" b="1" i="1">
                <a:solidFill>
                  <a:srgbClr val="000000"/>
                </a:solidFill>
                <a:latin typeface="Calibri" pitchFamily="34" charset="0"/>
              </a:rPr>
              <a:t>Smart </a:t>
            </a:r>
            <a:r>
              <a:rPr lang="ru-RU" altLang="zh-TW" b="1" i="1">
                <a:solidFill>
                  <a:srgbClr val="000000"/>
                </a:solidFill>
                <a:latin typeface="Calibri" pitchFamily="34" charset="0"/>
              </a:rPr>
              <a:t>неуправляемые коммутаторы и</a:t>
            </a:r>
            <a:r>
              <a:rPr lang="en-US" altLang="zh-TW" b="1" i="1">
                <a:solidFill>
                  <a:srgbClr val="000000"/>
                </a:solidFill>
                <a:latin typeface="Calibri" pitchFamily="34" charset="0"/>
              </a:rPr>
              <a:t> Media </a:t>
            </a:r>
            <a:r>
              <a:rPr lang="ru-RU" altLang="zh-TW" b="1" i="1">
                <a:solidFill>
                  <a:srgbClr val="000000"/>
                </a:solidFill>
                <a:latin typeface="Calibri" pitchFamily="34" charset="0"/>
              </a:rPr>
              <a:t>преобразователи </a:t>
            </a:r>
          </a:p>
          <a:p>
            <a:pPr eaLnBrk="1" hangingPunct="1"/>
            <a:r>
              <a:rPr lang="en-US" altLang="zh-TW" b="1" i="1">
                <a:solidFill>
                  <a:srgbClr val="FF0000"/>
                </a:solidFill>
                <a:latin typeface="Calibri" pitchFamily="34" charset="0"/>
              </a:rPr>
              <a:t>-</a:t>
            </a:r>
            <a:r>
              <a:rPr lang="ru-RU" altLang="zh-TW" b="1" i="1">
                <a:solidFill>
                  <a:srgbClr val="FF0000"/>
                </a:solidFill>
                <a:latin typeface="Calibri" pitchFamily="34" charset="0"/>
              </a:rPr>
              <a:t>Энергосбережение и самодиагностика</a:t>
            </a:r>
            <a:endParaRPr lang="en-US" altLang="zh-TW" b="1" i="1">
              <a:solidFill>
                <a:srgbClr val="FF0000"/>
              </a:solidFill>
              <a:latin typeface="Calibri" pitchFamily="34" charset="0"/>
            </a:endParaRPr>
          </a:p>
          <a:p>
            <a:pPr eaLnBrk="1" hangingPunct="1"/>
            <a:endParaRPr lang="en-US" altLang="zh-TW" b="1" i="1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7426" name="Picture 73" descr="D:\ADVANTECH-Work\ICOM-ANET\ANET-New Product\EKI-35xx-BE_Seires\EKI-3000 family photos_1_B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1704975"/>
            <a:ext cx="240347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970533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07950" y="260350"/>
            <a:ext cx="8661400" cy="693738"/>
          </a:xfrm>
        </p:spPr>
        <p:txBody>
          <a:bodyPr lIns="90000" tIns="46800" rIns="90000" bIns="46800"/>
          <a:lstStyle/>
          <a:p>
            <a:pPr algn="l" defTabSz="457200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Неуправляемые коммутаторы и инжекторы</a:t>
            </a:r>
            <a:endParaRPr kumimoji="1" lang="en-GB" altLang="zh-TW" sz="28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1" name="Picture 40" descr="D:\ADVANTECH-Work\ICOM-ANET\ANET-New Product\EKI-2701HPAI\EKI-2701HPI_Picture\EKI-2701HPI_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14" y="1160342"/>
            <a:ext cx="1619526" cy="267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666091" y="4029868"/>
            <a:ext cx="282299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EKI-2701HP</a:t>
            </a:r>
            <a:r>
              <a:rPr lang="en-US" altLang="zh-TW" sz="16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altLang="zh-TW" sz="1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Gigabit </a:t>
            </a:r>
            <a:r>
              <a:rPr lang="en-US" altLang="zh-TW" sz="1600" b="0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PoE</a:t>
            </a:r>
            <a:r>
              <a:rPr lang="en-US" altLang="zh-TW" sz="1600" b="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Injector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802.3at </a:t>
            </a:r>
            <a:r>
              <a:rPr lang="en-US" altLang="zh-TW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(30W)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24~48Vdc </a:t>
            </a:r>
            <a:r>
              <a:rPr lang="en-US" altLang="zh-TW" sz="1600" b="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input</a:t>
            </a:r>
          </a:p>
        </p:txBody>
      </p:sp>
      <p:sp>
        <p:nvSpPr>
          <p:cNvPr id="14" name="Облако 13"/>
          <p:cNvSpPr/>
          <p:nvPr/>
        </p:nvSpPr>
        <p:spPr bwMode="auto">
          <a:xfrm>
            <a:off x="463705" y="5353307"/>
            <a:ext cx="2070343" cy="943322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FF0000"/>
                </a:solidFill>
                <a:latin typeface="+mn-lt"/>
              </a:rPr>
              <a:t>В продаже!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3255808" y="4029868"/>
            <a:ext cx="24099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eaLnBrk="1" hangingPunct="1">
              <a:buClrTx/>
              <a:buSzTx/>
              <a:buFontTx/>
              <a:buNone/>
              <a:defRPr sz="1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TW" b="1" dirty="0" smtClean="0"/>
              <a:t>EKI-2726FHPI</a:t>
            </a:r>
            <a:endParaRPr lang="en-US" altLang="zh-TW" b="1" dirty="0"/>
          </a:p>
          <a:p>
            <a:r>
              <a:rPr lang="en-US" altLang="zh-TW" dirty="0" smtClean="0"/>
              <a:t>Gigabit </a:t>
            </a:r>
            <a:r>
              <a:rPr lang="en-US" altLang="zh-TW" dirty="0" err="1"/>
              <a:t>PoE</a:t>
            </a:r>
            <a:r>
              <a:rPr lang="en-US" altLang="zh-TW" dirty="0"/>
              <a:t>+ Switch</a:t>
            </a:r>
          </a:p>
          <a:p>
            <a:r>
              <a:rPr lang="en-US" altLang="zh-TW" dirty="0">
                <a:solidFill>
                  <a:srgbClr val="FF0000"/>
                </a:solidFill>
              </a:rPr>
              <a:t>802.3at (30W) </a:t>
            </a:r>
          </a:p>
          <a:p>
            <a:r>
              <a:rPr lang="en-US" altLang="zh-TW" dirty="0"/>
              <a:t>4G+ 2 x SFP slot</a:t>
            </a:r>
          </a:p>
          <a:p>
            <a:r>
              <a:rPr lang="en-US" altLang="zh-TW" dirty="0"/>
              <a:t>48Vdc Power input</a:t>
            </a:r>
          </a:p>
        </p:txBody>
      </p:sp>
      <p:pic>
        <p:nvPicPr>
          <p:cNvPr id="16" name="Picture 2" descr="D:\ADVANTECH-Work\ICOM-ANET\ANET-New Product\EKI-2726HPAI\EKI-2726FHPI\EKI-2726FHPI_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574" y="1219842"/>
            <a:ext cx="2558023" cy="255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блако 17"/>
          <p:cNvSpPr/>
          <p:nvPr/>
        </p:nvSpPr>
        <p:spPr bwMode="auto">
          <a:xfrm>
            <a:off x="3012040" y="5353307"/>
            <a:ext cx="2070343" cy="943322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FF0000"/>
                </a:solidFill>
                <a:latin typeface="+mn-lt"/>
              </a:rPr>
              <a:t>В продаже!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0" t="32836" r="53742" b="26819"/>
          <a:stretch/>
        </p:blipFill>
        <p:spPr bwMode="auto">
          <a:xfrm>
            <a:off x="5665771" y="1160342"/>
            <a:ext cx="2656261" cy="260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Облако 19"/>
          <p:cNvSpPr/>
          <p:nvPr/>
        </p:nvSpPr>
        <p:spPr bwMode="auto">
          <a:xfrm>
            <a:off x="5958728" y="5353307"/>
            <a:ext cx="2070343" cy="943322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en-US" dirty="0" smtClean="0">
                <a:solidFill>
                  <a:srgbClr val="FF0000"/>
                </a:solidFill>
                <a:latin typeface="+mn-lt"/>
              </a:rPr>
              <a:t> Q 2014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958729" y="4064206"/>
            <a:ext cx="24099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eaLnBrk="1" hangingPunct="1">
              <a:buClrTx/>
              <a:buSzTx/>
              <a:buFontTx/>
              <a:buNone/>
              <a:defRPr sz="16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altLang="zh-TW" b="1" dirty="0" smtClean="0"/>
              <a:t>Нет имени</a:t>
            </a:r>
            <a:endParaRPr lang="en-US" altLang="zh-TW" b="1" dirty="0"/>
          </a:p>
          <a:p>
            <a:r>
              <a:rPr lang="en-US" altLang="zh-TW" dirty="0" smtClean="0"/>
              <a:t>Gigabit </a:t>
            </a:r>
            <a:r>
              <a:rPr lang="en-US" altLang="zh-TW" dirty="0" err="1" smtClean="0"/>
              <a:t>UPoE</a:t>
            </a:r>
            <a:r>
              <a:rPr lang="en-US" altLang="zh-TW" dirty="0" smtClean="0"/>
              <a:t> </a:t>
            </a:r>
            <a:r>
              <a:rPr lang="en-US" altLang="zh-TW" dirty="0" smtClean="0">
                <a:solidFill>
                  <a:srgbClr val="FF0000"/>
                </a:solidFill>
              </a:rPr>
              <a:t>(</a:t>
            </a:r>
            <a:r>
              <a:rPr lang="en-US" altLang="zh-TW" dirty="0">
                <a:solidFill>
                  <a:srgbClr val="FF0000"/>
                </a:solidFill>
              </a:rPr>
              <a:t>6</a:t>
            </a:r>
            <a:r>
              <a:rPr lang="en-US" altLang="zh-TW" dirty="0" smtClean="0">
                <a:solidFill>
                  <a:srgbClr val="FF0000"/>
                </a:solidFill>
              </a:rPr>
              <a:t>0W</a:t>
            </a:r>
            <a:r>
              <a:rPr lang="en-US" altLang="zh-TW" dirty="0">
                <a:solidFill>
                  <a:srgbClr val="FF0000"/>
                </a:solidFill>
              </a:rPr>
              <a:t>) </a:t>
            </a:r>
          </a:p>
          <a:p>
            <a:r>
              <a:rPr lang="en-US" altLang="zh-TW" dirty="0" smtClean="0"/>
              <a:t>2G </a:t>
            </a:r>
            <a:r>
              <a:rPr lang="ru-RU" altLang="zh-TW" dirty="0" smtClean="0"/>
              <a:t>или </a:t>
            </a:r>
            <a:r>
              <a:rPr lang="en-US" altLang="zh-TW" dirty="0" smtClean="0"/>
              <a:t>G+SFP</a:t>
            </a:r>
          </a:p>
          <a:p>
            <a:r>
              <a:rPr lang="en-US" altLang="zh-TW" dirty="0" smtClean="0"/>
              <a:t>IP31 -40..75 C</a:t>
            </a:r>
            <a:endParaRPr lang="en-US" altLang="zh-TW" dirty="0"/>
          </a:p>
          <a:p>
            <a:r>
              <a:rPr lang="en-US" altLang="zh-TW" dirty="0"/>
              <a:t>48Vdc Power input</a:t>
            </a:r>
          </a:p>
        </p:txBody>
      </p:sp>
    </p:spTree>
    <p:extLst>
      <p:ext uri="{BB962C8B-B14F-4D97-AF65-F5344CB8AC3E}">
        <p14:creationId xmlns:p14="http://schemas.microsoft.com/office/powerpoint/2010/main" val="2706125656"/>
      </p:ext>
    </p:extLst>
  </p:cSld>
  <p:clrMapOvr>
    <a:masterClrMapping/>
  </p:clrMapOvr>
  <p:transition advTm="5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ADVANTECH-Work\ICOM-ANET\ANET-New Product\EKI-35xx-BE_Seires\EKI-3728\EKI-3728_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188" y="1704975"/>
            <a:ext cx="2887662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4"/>
          <p:cNvSpPr>
            <a:spLocks/>
          </p:cNvSpPr>
          <p:nvPr/>
        </p:nvSpPr>
        <p:spPr bwMode="auto">
          <a:xfrm>
            <a:off x="5459413" y="1311275"/>
            <a:ext cx="3684587" cy="1096963"/>
          </a:xfrm>
          <a:prstGeom prst="accentCallout1">
            <a:avLst>
              <a:gd name="adj1" fmla="val 16641"/>
              <a:gd name="adj2" fmla="val -1482"/>
              <a:gd name="adj3" fmla="val 66427"/>
              <a:gd name="adj4" fmla="val -38273"/>
            </a:avLst>
          </a:prstGeom>
          <a:noFill/>
          <a:ln w="28575">
            <a:solidFill>
              <a:srgbClr val="FF6600"/>
            </a:solidFill>
            <a:miter lim="800000"/>
            <a:headEnd type="none" w="med" len="med"/>
            <a:tailEnd type="triangle" w="med" len="med"/>
          </a:ln>
        </p:spPr>
        <p:txBody>
          <a:bodyPr lIns="90000" tIns="46800" rIns="90000" bIns="46800"/>
          <a:lstStyle/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ru-RU" altLang="zh-TW" sz="1600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Два входа питания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(12 to 48 VDC)‏</a:t>
            </a: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Защита по току</a:t>
            </a:r>
            <a:endParaRPr kumimoji="0" lang="en-GB" altLang="zh-TW" sz="16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Аварийное реле</a:t>
            </a:r>
            <a:endParaRPr kumimoji="0" lang="en-GB" altLang="zh-TW" sz="16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9" name="AutoShape 7"/>
          <p:cNvSpPr>
            <a:spLocks/>
          </p:cNvSpPr>
          <p:nvPr/>
        </p:nvSpPr>
        <p:spPr bwMode="auto">
          <a:xfrm>
            <a:off x="0" y="4234976"/>
            <a:ext cx="2305050" cy="1735137"/>
          </a:xfrm>
          <a:prstGeom prst="accentCallout1">
            <a:avLst>
              <a:gd name="adj1" fmla="val 38571"/>
              <a:gd name="adj2" fmla="val 95902"/>
              <a:gd name="adj3" fmla="val 16845"/>
              <a:gd name="adj4" fmla="val 134642"/>
            </a:avLst>
          </a:prstGeom>
          <a:noFill/>
          <a:ln w="28575">
            <a:solidFill>
              <a:srgbClr val="FF6600"/>
            </a:solidFill>
            <a:miter lim="800000"/>
            <a:headEnd type="none" w="med" len="med"/>
            <a:tailEnd type="triangle" w="med" len="med"/>
          </a:ln>
        </p:spPr>
        <p:txBody>
          <a:bodyPr lIns="90000" tIns="46800" rIns="90000" bIns="46800"/>
          <a:lstStyle/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Порты 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10/100/1000Mbps</a:t>
            </a: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‏ </a:t>
            </a: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Детектирование «</a:t>
            </a:r>
            <a:r>
              <a:rPr kumimoji="0" lang="ru-RU" altLang="zh-TW" sz="1600" b="1" dirty="0" err="1" smtClean="0">
                <a:solidFill>
                  <a:srgbClr val="000000"/>
                </a:solidFill>
                <a:latin typeface="Arial"/>
                <a:cs typeface="Arial" pitchFamily="34" charset="0"/>
              </a:rPr>
              <a:t>закольцовки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»</a:t>
            </a:r>
            <a:endParaRPr kumimoji="0" lang="en-GB" altLang="zh-TW" sz="16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ru-RU" altLang="zh-TW" sz="16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 Поддержка</a:t>
            </a:r>
            <a:r>
              <a:rPr kumimoji="0" lang="en-GB" altLang="zh-TW" sz="16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en-GB" altLang="zh-TW" sz="1600" b="1" dirty="0">
                <a:solidFill>
                  <a:srgbClr val="FF0000"/>
                </a:solidFill>
                <a:latin typeface="Arial"/>
                <a:cs typeface="Arial" pitchFamily="34" charset="0"/>
              </a:rPr>
              <a:t>Jumbo Frame: 9,216 </a:t>
            </a:r>
            <a:r>
              <a:rPr kumimoji="0" lang="en-GB" altLang="zh-TW" sz="16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Byte</a:t>
            </a:r>
            <a:r>
              <a:rPr kumimoji="0" lang="ru-RU" altLang="zh-TW" sz="16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 (только </a:t>
            </a:r>
            <a:r>
              <a:rPr kumimoji="0" lang="en-US" altLang="zh-TW" sz="16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EKI-37xx</a:t>
            </a:r>
            <a:r>
              <a:rPr kumimoji="0" lang="ru-RU" altLang="zh-TW" sz="1600" b="1" dirty="0" smtClean="0">
                <a:solidFill>
                  <a:srgbClr val="FF0000"/>
                </a:solidFill>
                <a:latin typeface="Arial"/>
                <a:cs typeface="Arial" pitchFamily="34" charset="0"/>
              </a:rPr>
              <a:t>)</a:t>
            </a:r>
            <a:endParaRPr kumimoji="0" lang="en-GB" altLang="zh-TW" sz="1600" b="1" dirty="0">
              <a:solidFill>
                <a:srgbClr val="FF0000"/>
              </a:solidFill>
              <a:latin typeface="Arial"/>
              <a:cs typeface="Arial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endParaRPr kumimoji="0" lang="en-GB" altLang="zh-TW" sz="1600" b="1" dirty="0">
              <a:solidFill>
                <a:srgbClr val="FF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0" name="AutoShape 5"/>
          <p:cNvSpPr>
            <a:spLocks/>
          </p:cNvSpPr>
          <p:nvPr/>
        </p:nvSpPr>
        <p:spPr bwMode="auto">
          <a:xfrm>
            <a:off x="5402263" y="3376613"/>
            <a:ext cx="4022725" cy="1096962"/>
          </a:xfrm>
          <a:prstGeom prst="accentCallout1">
            <a:avLst>
              <a:gd name="adj1" fmla="val 9177"/>
              <a:gd name="adj2" fmla="val -537"/>
              <a:gd name="adj3" fmla="val -9181"/>
              <a:gd name="adj4" fmla="val -16546"/>
            </a:avLst>
          </a:prstGeom>
          <a:noFill/>
          <a:ln w="28575">
            <a:solidFill>
              <a:srgbClr val="FF6600"/>
            </a:solidFill>
            <a:miter lim="800000"/>
            <a:headEnd type="none" w="med" len="med"/>
            <a:tailEnd type="triangle" w="med" len="med"/>
          </a:ln>
        </p:spPr>
        <p:txBody>
          <a:bodyPr lIns="90000" tIns="46800" rIns="90000" bIns="46800"/>
          <a:lstStyle/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Корпус 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IP40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, пластик</a:t>
            </a: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ru-RU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Рабочая температура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(-10 to 60°C) </a:t>
            </a: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IEC60068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удар, падение, вибрация</a:t>
            </a:r>
            <a:endParaRPr kumimoji="0" lang="en-GB" altLang="zh-TW" sz="16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  <a:p>
            <a:pPr defTabSz="457200">
              <a:buClr>
                <a:srgbClr val="000000"/>
              </a:buClr>
              <a:buSzPct val="100000"/>
              <a:buFont typeface="Arial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Управление питанием 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802.3az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(отключение питания портов)</a:t>
            </a:r>
            <a:endParaRPr kumimoji="0" lang="en-GB" altLang="zh-TW" sz="16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sp>
        <p:nvSpPr>
          <p:cNvPr id="11" name="AutoShape 7"/>
          <p:cNvSpPr>
            <a:spLocks/>
          </p:cNvSpPr>
          <p:nvPr/>
        </p:nvSpPr>
        <p:spPr bwMode="auto">
          <a:xfrm>
            <a:off x="84138" y="1859756"/>
            <a:ext cx="2044700" cy="827088"/>
          </a:xfrm>
          <a:prstGeom prst="accentCallout1">
            <a:avLst>
              <a:gd name="adj1" fmla="val 38571"/>
              <a:gd name="adj2" fmla="val 92808"/>
              <a:gd name="adj3" fmla="val 218192"/>
              <a:gd name="adj4" fmla="val 132620"/>
            </a:avLst>
          </a:prstGeom>
          <a:noFill/>
          <a:ln w="28575">
            <a:solidFill>
              <a:srgbClr val="FF6600"/>
            </a:solidFill>
            <a:miter lim="800000"/>
            <a:headEnd type="none" w="med" len="med"/>
            <a:tailEnd type="triangle" w="med" len="med"/>
          </a:ln>
        </p:spPr>
        <p:txBody>
          <a:bodyPr lIns="90000" tIns="46800" rIns="90000" bIns="46800"/>
          <a:lstStyle/>
          <a:p>
            <a:pPr defTabSz="457200">
              <a:buClr>
                <a:srgbClr val="000000"/>
              </a:buClr>
              <a:buSzPct val="100000"/>
              <a:buFont typeface="Arial" pitchFamily="34" charset="0"/>
              <a:buChar char="•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GB" altLang="zh-TW" sz="1600" b="1" dirty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VIP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-порт с повышенным </a:t>
            </a:r>
            <a:r>
              <a:rPr kumimoji="0" lang="en-US" altLang="zh-TW" sz="1600" b="1" dirty="0" err="1" smtClean="0">
                <a:solidFill>
                  <a:srgbClr val="000000"/>
                </a:solidFill>
                <a:latin typeface="Arial"/>
                <a:cs typeface="Arial" pitchFamily="34" charset="0"/>
              </a:rPr>
              <a:t>QoS</a:t>
            </a:r>
            <a:r>
              <a:rPr kumimoji="0" lang="en-GB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 </a:t>
            </a:r>
            <a:r>
              <a:rPr kumimoji="0" lang="ru-RU" altLang="zh-TW" sz="1600" b="1" dirty="0" smtClean="0">
                <a:solidFill>
                  <a:srgbClr val="000000"/>
                </a:solidFill>
                <a:latin typeface="Arial"/>
                <a:cs typeface="Arial" pitchFamily="34" charset="0"/>
              </a:rPr>
              <a:t>для видео</a:t>
            </a:r>
            <a:endParaRPr kumimoji="0" lang="en-GB" altLang="zh-TW" sz="1600" b="1" dirty="0">
              <a:solidFill>
                <a:srgbClr val="000000"/>
              </a:solidFill>
              <a:latin typeface="Arial"/>
              <a:cs typeface="Arial" pitchFamily="3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918368"/>
              </p:ext>
            </p:extLst>
          </p:nvPr>
        </p:nvGraphicFramePr>
        <p:xfrm>
          <a:off x="135220" y="2764334"/>
          <a:ext cx="1942535" cy="1224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135"/>
                <a:gridCol w="914400"/>
              </a:tblGrid>
              <a:tr h="35319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/>
                        <a:t>P/N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/>
                        <a:t>VIP </a:t>
                      </a:r>
                      <a:r>
                        <a:rPr lang="ru-RU" altLang="zh-TW" sz="1400" dirty="0" smtClean="0"/>
                        <a:t>порты</a:t>
                      </a:r>
                      <a:endParaRPr lang="zh-TW" altLang="en-US" sz="1400" dirty="0"/>
                    </a:p>
                  </a:txBody>
                  <a:tcPr/>
                </a:tc>
              </a:tr>
              <a:tr h="35319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/>
                        <a:t>EKI-3</a:t>
                      </a:r>
                      <a:r>
                        <a:rPr lang="ru-RU" altLang="zh-TW" sz="1400" dirty="0" smtClean="0"/>
                        <a:t>х</a:t>
                      </a:r>
                      <a:r>
                        <a:rPr lang="en-US" altLang="zh-TW" sz="1400" dirty="0" smtClean="0"/>
                        <a:t>25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/>
                        <a:t>1</a:t>
                      </a:r>
                      <a:endParaRPr lang="zh-TW" altLang="en-US" sz="1400" dirty="0"/>
                    </a:p>
                  </a:txBody>
                  <a:tcPr/>
                </a:tc>
              </a:tr>
              <a:tr h="353199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/>
                        <a:t>EKI-3</a:t>
                      </a:r>
                      <a:r>
                        <a:rPr lang="ru-RU" altLang="zh-TW" sz="1400" dirty="0" smtClean="0"/>
                        <a:t>х</a:t>
                      </a:r>
                      <a:r>
                        <a:rPr lang="en-US" altLang="zh-TW" sz="1400" dirty="0" smtClean="0"/>
                        <a:t>28</a:t>
                      </a:r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dirty="0" smtClean="0"/>
                        <a:t>2</a:t>
                      </a:r>
                      <a:endParaRPr lang="zh-TW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Rectangle 3"/>
          <p:cNvSpPr txBox="1">
            <a:spLocks noRot="1" noChangeArrowheads="1"/>
          </p:cNvSpPr>
          <p:nvPr/>
        </p:nvSpPr>
        <p:spPr>
          <a:xfrm>
            <a:off x="107950" y="260350"/>
            <a:ext cx="8661400" cy="693738"/>
          </a:xfrm>
          <a:prstGeom prst="rect">
            <a:avLst/>
          </a:prstGeom>
        </p:spPr>
        <p:txBody>
          <a:bodyPr lIns="90000" tIns="46800" rIns="90000" bIns="46800"/>
          <a:lstStyle>
            <a:lvl1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eaLnBrk="1" fontAlgn="ctr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eaLnBrk="1" fontAlgn="ctr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eaLnBrk="1" fontAlgn="ctr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eaLnBrk="1" fontAlgn="ctr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defTabSz="457200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lang="en-US" altLang="zh-TW" sz="2800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Smart</a:t>
            </a:r>
            <a:r>
              <a:rPr lang="ru-RU" altLang="zh-TW" sz="2800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коммутаторы</a:t>
            </a:r>
            <a:r>
              <a:rPr lang="en-US" altLang="zh-TW" sz="2800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EKI-3xxx</a:t>
            </a:r>
            <a:endParaRPr lang="en-GB" altLang="zh-TW" sz="2800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88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07950" y="260350"/>
            <a:ext cx="8661400" cy="693738"/>
          </a:xfrm>
        </p:spPr>
        <p:txBody>
          <a:bodyPr lIns="90000" tIns="46800" rIns="90000" bIns="46800"/>
          <a:lstStyle/>
          <a:p>
            <a:pPr defTabSz="457200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Smart</a:t>
            </a: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коммутаторы</a:t>
            </a: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EKI-3xxx</a:t>
            </a:r>
            <a:endParaRPr kumimoji="1" lang="en-GB" altLang="zh-TW" sz="28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Облако 13"/>
          <p:cNvSpPr/>
          <p:nvPr/>
        </p:nvSpPr>
        <p:spPr bwMode="auto">
          <a:xfrm>
            <a:off x="3151183" y="5554847"/>
            <a:ext cx="2070343" cy="943322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FF0000"/>
                </a:solidFill>
                <a:latin typeface="+mn-lt"/>
              </a:rPr>
              <a:t>В работе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30004" y="1092200"/>
            <a:ext cx="3672153" cy="1940471"/>
            <a:chOff x="463705" y="2364823"/>
            <a:chExt cx="2225675" cy="1098550"/>
          </a:xfrm>
        </p:grpSpPr>
        <p:grpSp>
          <p:nvGrpSpPr>
            <p:cNvPr id="13" name="群組 114"/>
            <p:cNvGrpSpPr>
              <a:grpSpLocks/>
            </p:cNvGrpSpPr>
            <p:nvPr/>
          </p:nvGrpSpPr>
          <p:grpSpPr bwMode="auto">
            <a:xfrm>
              <a:off x="463705" y="2364823"/>
              <a:ext cx="1841500" cy="1076296"/>
              <a:chOff x="4164402" y="2731047"/>
              <a:chExt cx="2585123" cy="1015351"/>
            </a:xfrm>
          </p:grpSpPr>
          <p:sp>
            <p:nvSpPr>
              <p:cNvPr id="17" name="AutoShape 4"/>
              <p:cNvSpPr>
                <a:spLocks noChangeArrowheads="1"/>
              </p:cNvSpPr>
              <p:nvPr/>
            </p:nvSpPr>
            <p:spPr bwMode="auto">
              <a:xfrm>
                <a:off x="4183273" y="2922249"/>
                <a:ext cx="2426320" cy="800292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FFC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4166730" y="2731047"/>
                <a:ext cx="2461703" cy="339477"/>
              </a:xfrm>
              <a:prstGeom prst="roundRect">
                <a:avLst>
                  <a:gd name="adj" fmla="val 2722"/>
                </a:avLst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FC0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22" name="Text Box 13"/>
              <p:cNvSpPr txBox="1">
                <a:spLocks noChangeArrowheads="1"/>
              </p:cNvSpPr>
              <p:nvPr/>
            </p:nvSpPr>
            <p:spPr bwMode="gray">
              <a:xfrm>
                <a:off x="4180001" y="2768488"/>
                <a:ext cx="2400154" cy="19724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charset="-120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US" altLang="zh-TW" b="1" i="1" dirty="0" smtClean="0">
                    <a:solidFill>
                      <a:srgbClr val="FFFFFF"/>
                    </a:solidFill>
                    <a:latin typeface="Calibri" pitchFamily="34" charset="0"/>
                  </a:rPr>
                  <a:t>EKI-3525/3528/3725/3728</a:t>
                </a:r>
              </a:p>
            </p:txBody>
          </p:sp>
          <p:sp>
            <p:nvSpPr>
              <p:cNvPr id="23" name="矩形 119"/>
              <p:cNvSpPr>
                <a:spLocks noChangeArrowheads="1"/>
              </p:cNvSpPr>
              <p:nvPr/>
            </p:nvSpPr>
            <p:spPr bwMode="auto">
              <a:xfrm>
                <a:off x="4164402" y="3056028"/>
                <a:ext cx="2585123" cy="69037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>
                  <a:buFontTx/>
                  <a:buChar char="•"/>
                </a:pPr>
                <a:r>
                  <a:rPr kumimoji="0" lang="en-US" altLang="zh-TW" sz="1400" b="1" dirty="0">
                    <a:solidFill>
                      <a:srgbClr val="000000"/>
                    </a:solidFill>
                    <a:latin typeface="Calibri" pitchFamily="34" charset="0"/>
                  </a:rPr>
                  <a:t> 5/8 * Gigabit Ports</a:t>
                </a:r>
              </a:p>
              <a:p>
                <a:pPr eaLnBrk="1" hangingPunct="1">
                  <a:buFontTx/>
                  <a:buChar char="•"/>
                </a:pPr>
                <a:r>
                  <a:rPr kumimoji="0" lang="en-US" altLang="zh-TW" sz="1400" b="1" dirty="0">
                    <a:solidFill>
                      <a:srgbClr val="000000"/>
                    </a:solidFill>
                    <a:latin typeface="Calibri" pitchFamily="34" charset="0"/>
                  </a:rPr>
                  <a:t> Jumbo Frame Support</a:t>
                </a:r>
              </a:p>
              <a:p>
                <a:pPr eaLnBrk="1" hangingPunct="1">
                  <a:buFontTx/>
                  <a:buChar char="•"/>
                </a:pPr>
                <a:r>
                  <a:rPr kumimoji="0" lang="en-US" altLang="zh-TW" sz="1400" b="1" dirty="0">
                    <a:solidFill>
                      <a:srgbClr val="000000"/>
                    </a:solidFill>
                    <a:latin typeface="Calibri" pitchFamily="34" charset="0"/>
                  </a:rPr>
                  <a:t> 12~48Vdc Dual Power input</a:t>
                </a:r>
              </a:p>
              <a:p>
                <a:pPr eaLnBrk="1" hangingPunct="1">
                  <a:buFontTx/>
                  <a:buChar char="•"/>
                </a:pPr>
                <a:r>
                  <a:rPr kumimoji="0" lang="en-US" altLang="zh-TW" sz="1400" b="1" dirty="0">
                    <a:solidFill>
                      <a:srgbClr val="000000"/>
                    </a:solidFill>
                    <a:latin typeface="Calibri" pitchFamily="34" charset="0"/>
                  </a:rPr>
                  <a:t> IEEE802.3az</a:t>
                </a:r>
              </a:p>
              <a:p>
                <a:pPr eaLnBrk="1" hangingPunct="1">
                  <a:buFontTx/>
                  <a:buChar char="•"/>
                </a:pPr>
                <a:r>
                  <a:rPr kumimoji="0" lang="en-US" altLang="zh-TW" sz="1400" b="1" dirty="0">
                    <a:solidFill>
                      <a:srgbClr val="000000"/>
                    </a:solidFill>
                    <a:latin typeface="Calibri" pitchFamily="34" charset="0"/>
                  </a:rPr>
                  <a:t> EMS Level3</a:t>
                </a:r>
              </a:p>
              <a:p>
                <a:pPr eaLnBrk="1" hangingPunct="1">
                  <a:buFontTx/>
                  <a:buChar char="•"/>
                </a:pPr>
                <a:endParaRPr kumimoji="0" lang="en-US" altLang="zh-TW" sz="800" b="1" dirty="0">
                  <a:solidFill>
                    <a:srgbClr val="000000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24" name="群組 119"/>
            <p:cNvGrpSpPr>
              <a:grpSpLocks/>
            </p:cNvGrpSpPr>
            <p:nvPr/>
          </p:nvGrpSpPr>
          <p:grpSpPr bwMode="auto">
            <a:xfrm>
              <a:off x="1952780" y="2672798"/>
              <a:ext cx="736600" cy="790575"/>
              <a:chOff x="2316138" y="5124360"/>
              <a:chExt cx="736608" cy="790692"/>
            </a:xfrm>
          </p:grpSpPr>
          <p:pic>
            <p:nvPicPr>
              <p:cNvPr id="25" name="Picture 3" descr="D:\ADVANTECH-Work\ICOM-ANET\ANET-New Product\EKI-35xx-BE_Seires\EKI-3725\EKI-3725_B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6138" y="5124360"/>
                <a:ext cx="484674" cy="787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2" descr="D:\ADVANTECH-Work\ICOM-ANET\ANET-New Product\EKI-35xx-BE_Seires\EKI-3728\EKI-3728_B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6969" y="5131020"/>
                <a:ext cx="515777" cy="784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7" name="群組 159"/>
          <p:cNvGrpSpPr>
            <a:grpSpLocks/>
          </p:cNvGrpSpPr>
          <p:nvPr/>
        </p:nvGrpSpPr>
        <p:grpSpPr bwMode="auto">
          <a:xfrm>
            <a:off x="386305" y="3880410"/>
            <a:ext cx="3383313" cy="1952093"/>
            <a:chOff x="5054124" y="4718253"/>
            <a:chExt cx="2003928" cy="1173465"/>
          </a:xfrm>
        </p:grpSpPr>
        <p:grpSp>
          <p:nvGrpSpPr>
            <p:cNvPr id="30" name="群組 105"/>
            <p:cNvGrpSpPr>
              <a:grpSpLocks/>
            </p:cNvGrpSpPr>
            <p:nvPr/>
          </p:nvGrpSpPr>
          <p:grpSpPr bwMode="auto">
            <a:xfrm>
              <a:off x="5054124" y="4718253"/>
              <a:ext cx="1692000" cy="1173465"/>
              <a:chOff x="3014658" y="3823132"/>
              <a:chExt cx="1692000" cy="1173465"/>
            </a:xfrm>
          </p:grpSpPr>
          <p:sp>
            <p:nvSpPr>
              <p:cNvPr id="32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967522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3" name="矩形 119"/>
              <p:cNvSpPr>
                <a:spLocks noChangeArrowheads="1"/>
              </p:cNvSpPr>
              <p:nvPr/>
            </p:nvSpPr>
            <p:spPr bwMode="auto">
              <a:xfrm>
                <a:off x="3036889" y="4166150"/>
                <a:ext cx="1605366" cy="830447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kumimoji="0" lang="en-US" altLang="zh-TW" sz="1400" b="1" kern="0" dirty="0">
                    <a:solidFill>
                      <a:srgbClr val="000000"/>
                    </a:solidFill>
                    <a:latin typeface="Calibri" pitchFamily="34" charset="0"/>
                    <a:ea typeface="新細明體" pitchFamily="18" charset="-120"/>
                  </a:rPr>
                  <a:t>4 x 10/100Mbps + 100FX Multi-mode (Single mode)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kumimoji="0" lang="en-US" altLang="zh-TW" sz="1400" b="1" kern="0" dirty="0">
                    <a:solidFill>
                      <a:srgbClr val="000000"/>
                    </a:solidFill>
                    <a:latin typeface="Calibri" pitchFamily="34" charset="0"/>
                    <a:ea typeface="新細明體" pitchFamily="18" charset="-120"/>
                  </a:rPr>
                  <a:t>Dual 12~48Vdc  Input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kumimoji="0" lang="en-US" altLang="zh-TW" sz="1400" b="1" kern="0" dirty="0">
                    <a:solidFill>
                      <a:srgbClr val="000000"/>
                    </a:solidFill>
                    <a:latin typeface="Calibri" pitchFamily="34" charset="0"/>
                    <a:ea typeface="新細明體" pitchFamily="18" charset="-120"/>
                  </a:rPr>
                  <a:t>802.1p,QoS (VIP port*2)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kumimoji="0" lang="en-US" altLang="zh-TW" sz="1400" b="1" kern="0" dirty="0">
                    <a:solidFill>
                      <a:srgbClr val="000000"/>
                    </a:solidFill>
                    <a:latin typeface="Calibri" pitchFamily="34" charset="0"/>
                    <a:ea typeface="新細明體" pitchFamily="18" charset="-120"/>
                  </a:rPr>
                  <a:t>IEEE 802.3az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Char char="•"/>
                  <a:defRPr/>
                </a:pPr>
                <a:r>
                  <a:rPr kumimoji="0" lang="en-US" altLang="zh-TW" sz="1400" b="1" kern="0" dirty="0">
                    <a:solidFill>
                      <a:srgbClr val="000000"/>
                    </a:solidFill>
                    <a:latin typeface="Calibri" pitchFamily="34" charset="0"/>
                    <a:ea typeface="新細明體" pitchFamily="18" charset="-120"/>
                  </a:rPr>
                  <a:t>EMS Level3</a:t>
                </a:r>
              </a:p>
            </p:txBody>
          </p:sp>
          <p:grpSp>
            <p:nvGrpSpPr>
              <p:cNvPr id="34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35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6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8" y="4952036"/>
                  <a:ext cx="1676153" cy="222684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b="1" i="1" dirty="0">
                      <a:solidFill>
                        <a:srgbClr val="FFFFFF"/>
                      </a:solidFill>
                      <a:latin typeface="Calibri" pitchFamily="34" charset="0"/>
                    </a:rPr>
                    <a:t>EKI-3525M/3525S</a:t>
                  </a:r>
                </a:p>
              </p:txBody>
            </p:sp>
          </p:grpSp>
        </p:grpSp>
        <p:pic>
          <p:nvPicPr>
            <p:cNvPr id="29" name="Picture 3" descr="D:\ADVANTECH-Work\ICOM-ANET\ANET-New Product\EKI-35xx-BE_Seires\EKI-3725\EKI-3725_B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3378" y="5084982"/>
              <a:ext cx="484674" cy="787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4876800" y="1102281"/>
            <a:ext cx="3485322" cy="2194339"/>
            <a:chOff x="5756546" y="1906957"/>
            <a:chExt cx="2025650" cy="1149350"/>
          </a:xfrm>
        </p:grpSpPr>
        <p:grpSp>
          <p:nvGrpSpPr>
            <p:cNvPr id="37" name="群組 105"/>
            <p:cNvGrpSpPr>
              <a:grpSpLocks/>
            </p:cNvGrpSpPr>
            <p:nvPr/>
          </p:nvGrpSpPr>
          <p:grpSpPr bwMode="auto">
            <a:xfrm>
              <a:off x="5756546" y="1906957"/>
              <a:ext cx="1692275" cy="1103313"/>
              <a:chOff x="3014658" y="3823132"/>
              <a:chExt cx="1692000" cy="1103337"/>
            </a:xfrm>
          </p:grpSpPr>
          <p:sp>
            <p:nvSpPr>
              <p:cNvPr id="38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897394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FFC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39" name="矩形 119"/>
              <p:cNvSpPr>
                <a:spLocks noChangeArrowheads="1"/>
              </p:cNvSpPr>
              <p:nvPr/>
            </p:nvSpPr>
            <p:spPr bwMode="auto">
              <a:xfrm>
                <a:off x="3036879" y="4166039"/>
                <a:ext cx="1604701" cy="69320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600" b="1" dirty="0">
                    <a:solidFill>
                      <a:srgbClr val="000000"/>
                    </a:solidFill>
                    <a:latin typeface="Calibri" pitchFamily="34" charset="0"/>
                  </a:rPr>
                  <a:t>10/100Mbps to 100FX-M.M/S.M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600" b="1" dirty="0">
                    <a:solidFill>
                      <a:srgbClr val="000000"/>
                    </a:solidFill>
                    <a:latin typeface="Calibri" pitchFamily="34" charset="0"/>
                  </a:rPr>
                  <a:t>Dual 12~48Vdc  Input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600" b="1" dirty="0">
                    <a:solidFill>
                      <a:srgbClr val="000000"/>
                    </a:solidFill>
                    <a:latin typeface="Calibri" pitchFamily="34" charset="0"/>
                  </a:rPr>
                  <a:t>Operation Temp:-10 ~ 60℃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600" b="1" dirty="0">
                    <a:solidFill>
                      <a:srgbClr val="000000"/>
                    </a:solidFill>
                    <a:latin typeface="Calibri" pitchFamily="34" charset="0"/>
                  </a:rPr>
                  <a:t>EMS Level3</a:t>
                </a:r>
              </a:p>
            </p:txBody>
          </p:sp>
          <p:grpSp>
            <p:nvGrpSpPr>
              <p:cNvPr id="40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41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solidFill>
                  <a:srgbClr val="F4B100"/>
                </a:solidFill>
                <a:ln w="9525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42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2" y="4951984"/>
                  <a:ext cx="1675461" cy="194034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b="1" i="1" dirty="0">
                      <a:solidFill>
                        <a:srgbClr val="FFFFFF"/>
                      </a:solidFill>
                      <a:latin typeface="Calibri" pitchFamily="34" charset="0"/>
                    </a:rPr>
                    <a:t>EKI-3541M/3541S</a:t>
                  </a:r>
                </a:p>
              </p:txBody>
            </p:sp>
          </p:grpSp>
        </p:grpSp>
        <p:pic>
          <p:nvPicPr>
            <p:cNvPr id="43" name="Picture 2" descr="D:\ADVANTECH-Work\ICOM-ANET\ANET-New Product\EKI-35xx-BE_Seires\Datasheet\HD Picture\EKI-3541M\EKI-3541M_B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75783" y="2265732"/>
              <a:ext cx="506413" cy="790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" name="群組 160"/>
          <p:cNvGrpSpPr>
            <a:grpSpLocks/>
          </p:cNvGrpSpPr>
          <p:nvPr/>
        </p:nvGrpSpPr>
        <p:grpSpPr bwMode="auto">
          <a:xfrm>
            <a:off x="4895933" y="3857990"/>
            <a:ext cx="3538330" cy="2027586"/>
            <a:chOff x="6951738" y="4718072"/>
            <a:chExt cx="2178024" cy="1158988"/>
          </a:xfrm>
        </p:grpSpPr>
        <p:grpSp>
          <p:nvGrpSpPr>
            <p:cNvPr id="45" name="群組 35"/>
            <p:cNvGrpSpPr>
              <a:grpSpLocks/>
            </p:cNvGrpSpPr>
            <p:nvPr/>
          </p:nvGrpSpPr>
          <p:grpSpPr bwMode="auto">
            <a:xfrm>
              <a:off x="6951738" y="4718072"/>
              <a:ext cx="1828778" cy="1105007"/>
              <a:chOff x="3651250" y="1755780"/>
              <a:chExt cx="1992289" cy="1086780"/>
            </a:xfrm>
          </p:grpSpPr>
          <p:sp>
            <p:nvSpPr>
              <p:cNvPr id="53" name="矩形 74"/>
              <p:cNvSpPr>
                <a:spLocks noChangeArrowheads="1"/>
              </p:cNvSpPr>
              <p:nvPr/>
            </p:nvSpPr>
            <p:spPr bwMode="auto">
              <a:xfrm>
                <a:off x="3663356" y="1797940"/>
                <a:ext cx="1980183" cy="1044620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lIns="36000" rIns="36000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 eaLnBrk="1" hangingPunct="1"/>
                <a:endParaRPr kumimoji="0" lang="zh-TW" altLang="en-US" sz="2000">
                  <a:solidFill>
                    <a:srgbClr val="000000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4" name="矩形 122"/>
              <p:cNvSpPr/>
              <p:nvPr/>
            </p:nvSpPr>
            <p:spPr bwMode="auto">
              <a:xfrm>
                <a:off x="3663356" y="1755780"/>
                <a:ext cx="1980183" cy="343523"/>
              </a:xfrm>
              <a:prstGeom prst="rect">
                <a:avLst/>
              </a:prstGeom>
              <a:solidFill>
                <a:srgbClr val="008000"/>
              </a:solidFill>
              <a:ln w="9525" cap="flat" cmpd="sng" algn="ctr">
                <a:solidFill>
                  <a:srgbClr val="00B050"/>
                </a:solidFill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lIns="36000" rIns="36000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 eaLnBrk="1" hangingPunct="1"/>
                <a:endParaRPr kumimoji="0" lang="zh-TW" altLang="en-US" sz="2000">
                  <a:solidFill>
                    <a:srgbClr val="FFFFFF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55" name="Text Box 20"/>
              <p:cNvSpPr txBox="1">
                <a:spLocks noChangeArrowheads="1"/>
              </p:cNvSpPr>
              <p:nvPr/>
            </p:nvSpPr>
            <p:spPr bwMode="gray">
              <a:xfrm>
                <a:off x="3651250" y="1815116"/>
                <a:ext cx="1981912" cy="20763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altLang="zh-TW" b="1" dirty="0">
                    <a:solidFill>
                      <a:srgbClr val="FFFFFF"/>
                    </a:solidFill>
                    <a:latin typeface="Calibri" pitchFamily="34" charset="0"/>
                    <a:ea typeface="新細明體" pitchFamily="18" charset="-120"/>
                  </a:rPr>
                  <a:t>EKI-3725P/3728P</a:t>
                </a:r>
              </a:p>
            </p:txBody>
          </p:sp>
          <p:sp>
            <p:nvSpPr>
              <p:cNvPr id="56" name="Text Box 21"/>
              <p:cNvSpPr txBox="1">
                <a:spLocks noChangeArrowheads="1"/>
              </p:cNvSpPr>
              <p:nvPr/>
            </p:nvSpPr>
            <p:spPr bwMode="auto">
              <a:xfrm>
                <a:off x="3651250" y="2151768"/>
                <a:ext cx="1959453" cy="657499"/>
              </a:xfrm>
              <a:prstGeom prst="rect">
                <a:avLst/>
              </a:prstGeom>
              <a:noFill/>
              <a:ln w="9525" algn="ctr">
                <a:solidFill>
                  <a:srgbClr val="92D05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400" dirty="0"/>
                  <a:t>5/8 * Gigabit Ethernet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400" dirty="0"/>
                  <a:t> w/4 x </a:t>
                </a:r>
                <a:r>
                  <a:rPr kumimoji="0" lang="en-US" altLang="zh-TW" sz="1400" dirty="0" err="1"/>
                  <a:t>PoE</a:t>
                </a:r>
                <a:r>
                  <a:rPr kumimoji="0" lang="en-US" altLang="zh-TW" sz="1400" dirty="0"/>
                  <a:t> (802.3af)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400" dirty="0"/>
                  <a:t>Dual 12~48Vdc  Input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400" dirty="0"/>
                  <a:t>802.1p,QoS (VIP port*2)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kumimoji="0" lang="en-US" altLang="zh-TW" sz="1400" dirty="0"/>
                  <a:t>IEEE 802.3az</a:t>
                </a:r>
              </a:p>
            </p:txBody>
          </p:sp>
        </p:grpSp>
        <p:grpSp>
          <p:nvGrpSpPr>
            <p:cNvPr id="47" name="群組 84"/>
            <p:cNvGrpSpPr>
              <a:grpSpLocks/>
            </p:cNvGrpSpPr>
            <p:nvPr/>
          </p:nvGrpSpPr>
          <p:grpSpPr bwMode="auto">
            <a:xfrm>
              <a:off x="8655052" y="4764102"/>
              <a:ext cx="474710" cy="414342"/>
              <a:chOff x="4813300" y="1712913"/>
              <a:chExt cx="673100" cy="712787"/>
            </a:xfrm>
          </p:grpSpPr>
          <p:pic>
            <p:nvPicPr>
              <p:cNvPr id="51" name="Picture 3" descr="C:\Users\ken.kao\Pictures\untitled.bmp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3300" y="1752600"/>
                <a:ext cx="673100" cy="673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2" name="Picture 2" descr="C:\Users\ken.kao\Pictures\p_NX_icon_poe.jpg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0613" y="1712913"/>
                <a:ext cx="547687" cy="547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8" name="群組 153"/>
            <p:cNvGrpSpPr>
              <a:grpSpLocks/>
            </p:cNvGrpSpPr>
            <p:nvPr/>
          </p:nvGrpSpPr>
          <p:grpSpPr bwMode="auto">
            <a:xfrm>
              <a:off x="8393154" y="5086368"/>
              <a:ext cx="736608" cy="790692"/>
              <a:chOff x="2316138" y="5124360"/>
              <a:chExt cx="736608" cy="790692"/>
            </a:xfrm>
          </p:grpSpPr>
          <p:pic>
            <p:nvPicPr>
              <p:cNvPr id="49" name="Picture 3" descr="D:\ADVANTECH-Work\ICOM-ANET\ANET-New Product\EKI-35xx-BE_Seires\EKI-3725\EKI-3725_B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16138" y="5124360"/>
                <a:ext cx="484674" cy="787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" descr="D:\ADVANTECH-Work\ICOM-ANET\ANET-New Product\EKI-35xx-BE_Seires\EKI-3728\EKI-3728_B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6969" y="5131020"/>
                <a:ext cx="515777" cy="784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590831293"/>
      </p:ext>
    </p:extLst>
  </p:cSld>
  <p:clrMapOvr>
    <a:masterClrMapping/>
  </p:clrMapOvr>
  <p:transition advTm="5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07950" y="260350"/>
            <a:ext cx="8661400" cy="693738"/>
          </a:xfrm>
        </p:spPr>
        <p:txBody>
          <a:bodyPr lIns="90000" tIns="46800" rIns="90000" bIns="46800"/>
          <a:lstStyle/>
          <a:p>
            <a:pPr defTabSz="457200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Smart</a:t>
            </a: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коммутаторы</a:t>
            </a: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EKI-3xxx</a:t>
            </a:r>
            <a:endParaRPr kumimoji="1" lang="en-GB" altLang="zh-TW" sz="28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Облако 13"/>
          <p:cNvSpPr/>
          <p:nvPr/>
        </p:nvSpPr>
        <p:spPr bwMode="auto">
          <a:xfrm>
            <a:off x="3536828" y="5111876"/>
            <a:ext cx="2070343" cy="943322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FF0000"/>
                </a:solidFill>
                <a:latin typeface="+mn-lt"/>
              </a:rPr>
              <a:t>В продаже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46" name="Text Box 23"/>
          <p:cNvSpPr txBox="1">
            <a:spLocks noChangeArrowheads="1"/>
          </p:cNvSpPr>
          <p:nvPr/>
        </p:nvSpPr>
        <p:spPr bwMode="auto">
          <a:xfrm>
            <a:off x="1191816" y="4477629"/>
            <a:ext cx="22534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EKI-3541S-AE</a:t>
            </a:r>
            <a:r>
              <a:rPr lang="en-US" altLang="zh-TW" sz="1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0" dirty="0">
                <a:latin typeface="Arial" panose="020B0604020202020204" pitchFamily="34" charset="0"/>
                <a:cs typeface="Arial" panose="020B0604020202020204" pitchFamily="34" charset="0"/>
              </a:rPr>
              <a:t>Ethernet to Single-mode Fiber Optic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0" dirty="0">
                <a:latin typeface="Arial" panose="020B0604020202020204" pitchFamily="34" charset="0"/>
                <a:cs typeface="Arial" panose="020B0604020202020204" pitchFamily="34" charset="0"/>
              </a:rPr>
              <a:t>(SC Type connector)</a:t>
            </a:r>
          </a:p>
        </p:txBody>
      </p:sp>
      <p:pic>
        <p:nvPicPr>
          <p:cNvPr id="57" name="Picture 2" descr="D:\ADVANTECH-Work\ICOM-ANET\ANET-New Product\EKI-35xx-BE_Seires\Datasheet\HD Picture\EKI-3541M\EKI-3541M_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864" y="919686"/>
            <a:ext cx="2287139" cy="357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3" descr="D:\ADVANTECH-Work\ICOM-ANET\ANET-New Product\EKI-35xx-BE_Seires\Datasheet\HD Picture\EKI-3541S\EKI-3541S_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63" y="940309"/>
            <a:ext cx="2259690" cy="3529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 Box 23"/>
          <p:cNvSpPr txBox="1">
            <a:spLocks noChangeArrowheads="1"/>
          </p:cNvSpPr>
          <p:nvPr/>
        </p:nvSpPr>
        <p:spPr bwMode="auto">
          <a:xfrm>
            <a:off x="5738192" y="4477629"/>
            <a:ext cx="241390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TW"/>
            </a:defPPr>
            <a:lvl1pPr eaLnBrk="1" hangingPunct="1">
              <a:buClrTx/>
              <a:buSzTx/>
              <a:buFontTx/>
              <a:buNone/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TW" dirty="0" smtClean="0"/>
              <a:t>EKI-3541M-AE</a:t>
            </a:r>
            <a:r>
              <a:rPr lang="en-US" altLang="zh-TW" dirty="0"/>
              <a:t>:</a:t>
            </a:r>
          </a:p>
          <a:p>
            <a:r>
              <a:rPr lang="en-US" altLang="zh-TW" b="0" dirty="0"/>
              <a:t>Ethernet to Multi-mode Fiber Optic</a:t>
            </a:r>
          </a:p>
          <a:p>
            <a:r>
              <a:rPr lang="en-US" altLang="zh-TW" b="0" dirty="0"/>
              <a:t>(SC Type connector)</a:t>
            </a:r>
          </a:p>
        </p:txBody>
      </p:sp>
    </p:spTree>
    <p:extLst>
      <p:ext uri="{BB962C8B-B14F-4D97-AF65-F5344CB8AC3E}">
        <p14:creationId xmlns:p14="http://schemas.microsoft.com/office/powerpoint/2010/main" val="259949174"/>
      </p:ext>
    </p:extLst>
  </p:cSld>
  <p:clrMapOvr>
    <a:masterClrMapping/>
  </p:clrMapOvr>
  <p:transition advTm="5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07950" y="260350"/>
            <a:ext cx="8661400" cy="693738"/>
          </a:xfrm>
        </p:spPr>
        <p:txBody>
          <a:bodyPr lIns="90000" tIns="46800" rIns="90000" bIns="46800"/>
          <a:lstStyle/>
          <a:p>
            <a:pPr defTabSz="457200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Стоечные</a:t>
            </a: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коммутаторы</a:t>
            </a: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EKI-</a:t>
            </a: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4</a:t>
            </a: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xxx</a:t>
            </a:r>
            <a:endParaRPr kumimoji="1" lang="en-GB" altLang="zh-TW" sz="28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Облако 13"/>
          <p:cNvSpPr/>
          <p:nvPr/>
        </p:nvSpPr>
        <p:spPr bwMode="auto">
          <a:xfrm>
            <a:off x="5074458" y="4611525"/>
            <a:ext cx="2070343" cy="943322"/>
          </a:xfrm>
          <a:prstGeom prst="cloud">
            <a:avLst/>
          </a:prstGeom>
          <a:solidFill>
            <a:srgbClr val="FF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en-US" b="1" dirty="0" smtClean="0">
                <a:solidFill>
                  <a:srgbClr val="FF0000"/>
                </a:solidFill>
                <a:latin typeface="+mn-lt"/>
              </a:rPr>
              <a:t>Q 2014</a:t>
            </a:r>
            <a:endParaRPr kumimoji="1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grpSp>
        <p:nvGrpSpPr>
          <p:cNvPr id="57" name="群組 209"/>
          <p:cNvGrpSpPr>
            <a:grpSpLocks/>
          </p:cNvGrpSpPr>
          <p:nvPr/>
        </p:nvGrpSpPr>
        <p:grpSpPr bwMode="auto">
          <a:xfrm>
            <a:off x="388932" y="1067402"/>
            <a:ext cx="3987553" cy="1848955"/>
            <a:chOff x="1257264" y="806409"/>
            <a:chExt cx="3588369" cy="1665907"/>
          </a:xfrm>
        </p:grpSpPr>
        <p:grpSp>
          <p:nvGrpSpPr>
            <p:cNvPr id="63" name="群組 105"/>
            <p:cNvGrpSpPr>
              <a:grpSpLocks/>
            </p:cNvGrpSpPr>
            <p:nvPr/>
          </p:nvGrpSpPr>
          <p:grpSpPr bwMode="auto">
            <a:xfrm>
              <a:off x="1257264" y="806409"/>
              <a:ext cx="1692000" cy="1665907"/>
              <a:chOff x="3014658" y="3823132"/>
              <a:chExt cx="1692000" cy="1665907"/>
            </a:xfrm>
          </p:grpSpPr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84226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66" name="矩形 119"/>
              <p:cNvSpPr>
                <a:spLocks noChangeArrowheads="1"/>
              </p:cNvSpPr>
              <p:nvPr/>
            </p:nvSpPr>
            <p:spPr bwMode="auto">
              <a:xfrm>
                <a:off x="3036883" y="4166206"/>
                <a:ext cx="1604980" cy="132283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16 x GE Combo </a:t>
                </a:r>
                <a:endParaRPr lang="fr-FR" altLang="zh-TW" sz="800" b="1" dirty="0"/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IEC61850-3 designed.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USB for FE restore/backup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Multi-Rate for SFP slots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IEEE1588v2</a:t>
                </a:r>
                <a:endParaRPr lang="en-US" altLang="zh-TW" sz="800" dirty="0"/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nOS3.0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b="1" dirty="0">
                    <a:solidFill>
                      <a:srgbClr val="2929FF"/>
                    </a:solidFill>
                  </a:rPr>
                  <a:t>Option: PoE Model</a:t>
                </a:r>
              </a:p>
              <a:p>
                <a:pPr eaLnBrk="1" hangingPunct="1"/>
                <a:r>
                  <a:rPr lang="fr-FR" altLang="zh-TW" sz="800" b="1" dirty="0">
                    <a:solidFill>
                      <a:srgbClr val="2929FF"/>
                    </a:solidFill>
                  </a:rPr>
                  <a:t>(802.3at, 16 TX Ports)</a:t>
                </a:r>
              </a:p>
              <a:p>
                <a:pPr eaLnBrk="1" hangingPunct="1">
                  <a:buFont typeface="Arial" charset="0"/>
                  <a:buChar char="•"/>
                </a:pPr>
                <a:endParaRPr lang="fr-FR" altLang="zh-TW" sz="800" b="1" dirty="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67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68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69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5" y="4952058"/>
                  <a:ext cx="1675750" cy="2548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EKI-4756C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grpSp>
          <p:nvGrpSpPr>
            <p:cNvPr id="59" name="群組 83"/>
            <p:cNvGrpSpPr>
              <a:grpSpLocks/>
            </p:cNvGrpSpPr>
            <p:nvPr/>
          </p:nvGrpSpPr>
          <p:grpSpPr bwMode="auto">
            <a:xfrm>
              <a:off x="2868594" y="1265214"/>
              <a:ext cx="506418" cy="390544"/>
              <a:chOff x="4813300" y="1712913"/>
              <a:chExt cx="673100" cy="712787"/>
            </a:xfrm>
          </p:grpSpPr>
          <p:pic>
            <p:nvPicPr>
              <p:cNvPr id="61" name="Picture 3" descr="C:\Users\ken.kao\Pictures\untitled.bmp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3300" y="1752600"/>
                <a:ext cx="673100" cy="673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2" descr="C:\Users\ken.kao\Pictures\p_NX_icon_poe.jpg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0613" y="1712913"/>
                <a:ext cx="547687" cy="547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289" y="1766760"/>
              <a:ext cx="2345344" cy="70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0" name="群組 212"/>
          <p:cNvGrpSpPr>
            <a:grpSpLocks/>
          </p:cNvGrpSpPr>
          <p:nvPr/>
        </p:nvGrpSpPr>
        <p:grpSpPr bwMode="auto">
          <a:xfrm>
            <a:off x="371715" y="3679852"/>
            <a:ext cx="4004770" cy="1863346"/>
            <a:chOff x="1257264" y="806409"/>
            <a:chExt cx="3588370" cy="1665907"/>
          </a:xfrm>
        </p:grpSpPr>
        <p:grpSp>
          <p:nvGrpSpPr>
            <p:cNvPr id="76" name="群組 105"/>
            <p:cNvGrpSpPr>
              <a:grpSpLocks/>
            </p:cNvGrpSpPr>
            <p:nvPr/>
          </p:nvGrpSpPr>
          <p:grpSpPr bwMode="auto">
            <a:xfrm>
              <a:off x="1257264" y="806409"/>
              <a:ext cx="1692000" cy="1665907"/>
              <a:chOff x="3014658" y="3823132"/>
              <a:chExt cx="1692000" cy="1665907"/>
            </a:xfrm>
          </p:grpSpPr>
          <p:sp>
            <p:nvSpPr>
              <p:cNvPr id="78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84226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79" name="矩形 119"/>
              <p:cNvSpPr>
                <a:spLocks noChangeArrowheads="1"/>
              </p:cNvSpPr>
              <p:nvPr/>
            </p:nvSpPr>
            <p:spPr bwMode="auto">
              <a:xfrm>
                <a:off x="3036883" y="4166206"/>
                <a:ext cx="1604980" cy="132283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8xGE TX + 16 x GE Combo 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IEC61850-3 designed.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USB for FE restore/backup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Multi-Rate for SFP slots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IEEE1588v2</a:t>
                </a:r>
                <a:endParaRPr lang="en-US" altLang="zh-TW" sz="800" dirty="0"/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nOS3.0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b="1" dirty="0">
                    <a:solidFill>
                      <a:srgbClr val="2929FF"/>
                    </a:solidFill>
                  </a:rPr>
                  <a:t>Option: PoE Model</a:t>
                </a:r>
              </a:p>
              <a:p>
                <a:pPr eaLnBrk="1" hangingPunct="1"/>
                <a:r>
                  <a:rPr lang="fr-FR" altLang="zh-TW" sz="800" b="1" dirty="0">
                    <a:solidFill>
                      <a:srgbClr val="2929FF"/>
                    </a:solidFill>
                  </a:rPr>
                  <a:t>(802.3at, 16 TX Ports)</a:t>
                </a:r>
              </a:p>
              <a:p>
                <a:pPr eaLnBrk="1" hangingPunct="1">
                  <a:buFont typeface="Arial" charset="0"/>
                  <a:buChar char="•"/>
                </a:pPr>
                <a:endParaRPr lang="fr-FR" altLang="zh-TW" sz="800" b="1" dirty="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80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81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82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5" y="4952058"/>
                  <a:ext cx="1675750" cy="2548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EKI-4754C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72" name="Picture 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289" y="1766760"/>
              <a:ext cx="2345345" cy="70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3" name="群組 83"/>
            <p:cNvGrpSpPr>
              <a:grpSpLocks/>
            </p:cNvGrpSpPr>
            <p:nvPr/>
          </p:nvGrpSpPr>
          <p:grpSpPr bwMode="auto">
            <a:xfrm>
              <a:off x="2868594" y="1265214"/>
              <a:ext cx="506418" cy="390544"/>
              <a:chOff x="4813300" y="1712913"/>
              <a:chExt cx="673100" cy="712787"/>
            </a:xfrm>
          </p:grpSpPr>
          <p:pic>
            <p:nvPicPr>
              <p:cNvPr id="74" name="Picture 3" descr="C:\Users\ken.kao\Pictures\untitled.bmp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3300" y="1752600"/>
                <a:ext cx="673100" cy="673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5" name="Picture 2" descr="C:\Users\ken.kao\Pictures\p_NX_icon_poe.jpg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00613" y="1712913"/>
                <a:ext cx="547687" cy="547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3" name="群組 225"/>
          <p:cNvGrpSpPr>
            <a:grpSpLocks/>
          </p:cNvGrpSpPr>
          <p:nvPr/>
        </p:nvGrpSpPr>
        <p:grpSpPr bwMode="auto">
          <a:xfrm>
            <a:off x="4853912" y="1111472"/>
            <a:ext cx="3972051" cy="1890850"/>
            <a:chOff x="1257264" y="806409"/>
            <a:chExt cx="3588366" cy="1665907"/>
          </a:xfrm>
        </p:grpSpPr>
        <p:grpSp>
          <p:nvGrpSpPr>
            <p:cNvPr id="86" name="群組 105"/>
            <p:cNvGrpSpPr>
              <a:grpSpLocks/>
            </p:cNvGrpSpPr>
            <p:nvPr/>
          </p:nvGrpSpPr>
          <p:grpSpPr bwMode="auto">
            <a:xfrm>
              <a:off x="1257264" y="806409"/>
              <a:ext cx="1692000" cy="1665907"/>
              <a:chOff x="3014658" y="3823132"/>
              <a:chExt cx="1692000" cy="1665907"/>
            </a:xfrm>
          </p:grpSpPr>
          <p:sp>
            <p:nvSpPr>
              <p:cNvPr id="88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84226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9" name="矩形 119"/>
              <p:cNvSpPr>
                <a:spLocks noChangeArrowheads="1"/>
              </p:cNvSpPr>
              <p:nvPr/>
            </p:nvSpPr>
            <p:spPr bwMode="auto">
              <a:xfrm>
                <a:off x="3036887" y="4165600"/>
                <a:ext cx="1605407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8xGE TX + 16 x GE Combo + 4 x 10G SFP slots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IEC61850-3 designed.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USB for FE restore/backup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Multi-Rate for SFP slots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IEEE1588v2</a:t>
                </a:r>
                <a:endParaRPr lang="en-US" altLang="zh-TW" sz="800" dirty="0"/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 dirty="0"/>
                  <a:t>nOS3.0</a:t>
                </a:r>
              </a:p>
              <a:p>
                <a:pPr eaLnBrk="1" hangingPunct="1">
                  <a:buFont typeface="Arial" charset="0"/>
                  <a:buChar char="•"/>
                </a:pPr>
                <a:endParaRPr lang="en-US" altLang="zh-TW" sz="800" dirty="0">
                  <a:solidFill>
                    <a:schemeClr val="bg2"/>
                  </a:solidFill>
                </a:endParaRPr>
              </a:p>
              <a:p>
                <a:pPr eaLnBrk="1" hangingPunct="1">
                  <a:buFont typeface="Arial" charset="0"/>
                  <a:buChar char="•"/>
                </a:pPr>
                <a:endParaRPr lang="en-US" altLang="zh-TW" sz="800" dirty="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90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91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2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5" y="4952058"/>
                  <a:ext cx="1675750" cy="2548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新細明體" charset="-120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EKI-4758C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5" name="Picture 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289" y="1766760"/>
              <a:ext cx="2345341" cy="705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3" name="Picture 2" descr="C:\Users\Alexander Lifanov\Desktop\61850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5864" y1="29070" x2="15864" y2="29070"/>
                        <a14:foregroundMark x1="13598" y1="43023" x2="13598" y2="43023"/>
                        <a14:foregroundMark x1="14164" y1="71512" x2="14164" y2="71512"/>
                        <a14:foregroundMark x1="95751" y1="26744" x2="95751" y2="26744"/>
                        <a14:foregroundMark x1="96034" y1="37791" x2="96034" y2="37791"/>
                        <a14:foregroundMark x1="94901" y1="54070" x2="94901" y2="54070"/>
                        <a14:foregroundMark x1="95751" y1="66279" x2="95751" y2="66279"/>
                        <a14:foregroundMark x1="94618" y1="88953" x2="94618" y2="88953"/>
                        <a14:foregroundMark x1="11048" y1="19767" x2="11048" y2="19767"/>
                        <a14:foregroundMark x1="7365" y1="22674" x2="7365" y2="22674"/>
                        <a14:foregroundMark x1="9065" y1="93605" x2="9065" y2="93605"/>
                        <a14:backgroundMark x1="4249" y1="8721" x2="4249" y2="8721"/>
                        <a14:backgroundMark x1="10765" y1="10465" x2="10765" y2="104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070" y="4579775"/>
            <a:ext cx="1681162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811836"/>
      </p:ext>
    </p:extLst>
  </p:cSld>
  <p:clrMapOvr>
    <a:masterClrMapping/>
  </p:clrMapOvr>
  <p:transition advTm="51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107950" y="260350"/>
            <a:ext cx="8661400" cy="693738"/>
          </a:xfrm>
        </p:spPr>
        <p:txBody>
          <a:bodyPr lIns="90000" tIns="46800" rIns="90000" bIns="46800"/>
          <a:lstStyle/>
          <a:p>
            <a:pPr defTabSz="457200" eaLnBrk="1" hangingPunct="1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Стоечные</a:t>
            </a:r>
            <a:r>
              <a:rPr kumimoji="1" lang="ru-RU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коммутаторы</a:t>
            </a: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EKI-</a:t>
            </a:r>
            <a:r>
              <a:rPr kumimoji="1" lang="en-US" altLang="zh-TW" sz="2800" b="1" kern="0" dirty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5</a:t>
            </a:r>
            <a:r>
              <a:rPr kumimoji="1" lang="en-US" altLang="zh-TW" sz="28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xxx</a:t>
            </a:r>
            <a:endParaRPr kumimoji="1" lang="en-GB" altLang="zh-TW" sz="28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37" name="群組 105"/>
          <p:cNvGrpSpPr>
            <a:grpSpLocks/>
          </p:cNvGrpSpPr>
          <p:nvPr/>
        </p:nvGrpSpPr>
        <p:grpSpPr bwMode="auto">
          <a:xfrm>
            <a:off x="1671638" y="2601884"/>
            <a:ext cx="1692182" cy="927128"/>
            <a:chOff x="3014658" y="3823132"/>
            <a:chExt cx="1692000" cy="927243"/>
          </a:xfrm>
        </p:grpSpPr>
        <p:sp>
          <p:nvSpPr>
            <p:cNvPr id="39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40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4 x 10/100/1000Base-T/TX port + 8 x 10/100Base-T/TX ports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 dirty="0"/>
            </a:p>
          </p:txBody>
        </p:sp>
        <p:grpSp>
          <p:nvGrpSpPr>
            <p:cNvPr id="41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42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43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3087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800" b="1">
                    <a:latin typeface="Tahoma" pitchFamily="34" charset="0"/>
                    <a:cs typeface="Tahoma" pitchFamily="34" charset="0"/>
                  </a:rPr>
                  <a:t>Module-4GTX8TX</a:t>
                </a:r>
              </a:p>
              <a:p>
                <a:pPr algn="ctr" eaLnBrk="1" hangingPunct="1"/>
                <a:endParaRPr lang="en-US" altLang="zh-TW" sz="600" b="1" i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grpSp>
        <p:nvGrpSpPr>
          <p:cNvPr id="45" name="群組 105"/>
          <p:cNvGrpSpPr>
            <a:grpSpLocks/>
          </p:cNvGrpSpPr>
          <p:nvPr/>
        </p:nvGrpSpPr>
        <p:grpSpPr bwMode="auto">
          <a:xfrm>
            <a:off x="1681209" y="806480"/>
            <a:ext cx="1692182" cy="1590644"/>
            <a:chOff x="3014658" y="3823132"/>
            <a:chExt cx="1692000" cy="1590169"/>
          </a:xfrm>
        </p:grpSpPr>
        <p:sp>
          <p:nvSpPr>
            <p:cNvPr id="47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138422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48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en-US" altLang="zh-TW" sz="800" b="1">
                  <a:solidFill>
                    <a:schemeClr val="tx2"/>
                  </a:solidFill>
                </a:rPr>
                <a:t> Layer-2 Modular Switch</a:t>
              </a:r>
            </a:p>
            <a:p>
              <a:pPr eaLnBrk="1" hangingPunct="1">
                <a:buFont typeface="Arial" charset="0"/>
                <a:buChar char="•"/>
              </a:pPr>
              <a:r>
                <a:rPr lang="en-US" altLang="zh-TW" sz="800" b="1">
                  <a:solidFill>
                    <a:schemeClr val="tx2"/>
                  </a:solidFill>
                </a:rPr>
                <a:t>Freescale P1014+BCM56146e</a:t>
              </a:r>
            </a:p>
            <a:p>
              <a:pPr eaLnBrk="1" hangingPunct="1">
                <a:buFont typeface="Arial" charset="0"/>
                <a:buChar char="•"/>
              </a:pPr>
              <a:r>
                <a:rPr lang="en-US" altLang="zh-TW" sz="800" b="1">
                  <a:solidFill>
                    <a:schemeClr val="tx2"/>
                  </a:solidFill>
                </a:rPr>
                <a:t>Up to 24 x 10/100Mbps ports + 4 x Gigabit Ports</a:t>
              </a:r>
            </a:p>
            <a:p>
              <a:pPr eaLnBrk="1" hangingPunct="1">
                <a:buFont typeface="Arial" charset="0"/>
                <a:buChar char="•"/>
              </a:pPr>
              <a:r>
                <a:rPr lang="en-US" altLang="zh-TW" sz="800" b="1">
                  <a:solidFill>
                    <a:schemeClr val="tx2"/>
                  </a:solidFill>
                </a:rPr>
                <a:t>IEEE1588v2</a:t>
              </a:r>
            </a:p>
            <a:p>
              <a:pPr eaLnBrk="1" hangingPunct="1">
                <a:buFont typeface="Arial" charset="0"/>
                <a:buChar char="•"/>
              </a:pPr>
              <a:r>
                <a:rPr lang="en-US" altLang="zh-TW" sz="800" b="1">
                  <a:solidFill>
                    <a:schemeClr val="tx2"/>
                  </a:solidFill>
                </a:rPr>
                <a:t>IEC61850-3 for Substation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>
                <a:solidFill>
                  <a:schemeClr val="tx2"/>
                </a:solidFill>
              </a:endParaRPr>
            </a:p>
          </p:txBody>
        </p:sp>
        <p:grpSp>
          <p:nvGrpSpPr>
            <p:cNvPr id="49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50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51" name="Text Box 13"/>
              <p:cNvSpPr txBox="1">
                <a:spLocks noChangeArrowheads="1"/>
              </p:cNvSpPr>
              <p:nvPr/>
            </p:nvSpPr>
            <p:spPr bwMode="gray">
              <a:xfrm>
                <a:off x="6449122" y="4951937"/>
                <a:ext cx="1675553" cy="2546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 eaLnBrk="1" hangingPunct="1"/>
                <a:r>
                  <a:rPr lang="en-US" altLang="zh-TW" sz="1000" b="1" i="1">
                    <a:solidFill>
                      <a:srgbClr val="FFFFFF"/>
                    </a:solidFill>
                    <a:latin typeface="Calibri" pitchFamily="34" charset="0"/>
                  </a:rPr>
                  <a:t>EKI-5658</a:t>
                </a:r>
                <a:endParaRPr lang="en-US" altLang="zh-TW" sz="600" b="1" i="1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</p:grpSp>
      <p:pic>
        <p:nvPicPr>
          <p:cNvPr id="52" name="圖片 33" descr="ICE-6328-SA-(Chassis ASS'Y)-X6-Front-012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026" y="98825"/>
            <a:ext cx="3941762" cy="27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圖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025" y="2876550"/>
            <a:ext cx="87471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5" name="群組 105"/>
          <p:cNvGrpSpPr>
            <a:grpSpLocks/>
          </p:cNvGrpSpPr>
          <p:nvPr/>
        </p:nvGrpSpPr>
        <p:grpSpPr bwMode="auto">
          <a:xfrm>
            <a:off x="1671638" y="3836959"/>
            <a:ext cx="1692182" cy="927128"/>
            <a:chOff x="3014658" y="3823132"/>
            <a:chExt cx="1692000" cy="927243"/>
          </a:xfrm>
        </p:grpSpPr>
        <p:sp>
          <p:nvSpPr>
            <p:cNvPr id="58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64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4 x 10/100/1000Base-T/TX port + 8 x 10/100Base-T/TX ports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 dirty="0"/>
            </a:p>
          </p:txBody>
        </p:sp>
        <p:grpSp>
          <p:nvGrpSpPr>
            <p:cNvPr id="71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77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4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2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/>
                <a:r>
                  <a:rPr lang="en-US" altLang="zh-TW" sz="8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</a:rPr>
                  <a:t>Module-8TX</a:t>
                </a:r>
              </a:p>
            </p:txBody>
          </p:sp>
        </p:grpSp>
      </p:grpSp>
      <p:pic>
        <p:nvPicPr>
          <p:cNvPr id="87" name="圖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963" y="4027488"/>
            <a:ext cx="8667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5" name="群組 105"/>
          <p:cNvGrpSpPr>
            <a:grpSpLocks/>
          </p:cNvGrpSpPr>
          <p:nvPr/>
        </p:nvGrpSpPr>
        <p:grpSpPr bwMode="auto">
          <a:xfrm>
            <a:off x="1671638" y="4987896"/>
            <a:ext cx="1692182" cy="927128"/>
            <a:chOff x="3014658" y="3823132"/>
            <a:chExt cx="1692000" cy="927243"/>
          </a:xfrm>
        </p:grpSpPr>
        <p:sp>
          <p:nvSpPr>
            <p:cNvPr id="97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98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4 x 10/100/1000Base-T/TX port + 8 x 10/100Base-T/TX ports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 dirty="0"/>
            </a:p>
          </p:txBody>
        </p:sp>
        <p:grpSp>
          <p:nvGrpSpPr>
            <p:cNvPr id="99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100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1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2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/>
                <a:r>
                  <a:rPr lang="en-US" altLang="zh-TW" sz="8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</a:rPr>
                  <a:t>Module-8TX</a:t>
                </a:r>
              </a:p>
            </p:txBody>
          </p:sp>
        </p:grpSp>
      </p:grpSp>
      <p:pic>
        <p:nvPicPr>
          <p:cNvPr id="102" name="Picture 8" descr="H:\Netstar-Leo Sun\Ivy Files\ICE-6328-SA-(8FX)Module-V1-Phot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025" y="5178425"/>
            <a:ext cx="846138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群組 105"/>
          <p:cNvGrpSpPr>
            <a:grpSpLocks/>
          </p:cNvGrpSpPr>
          <p:nvPr/>
        </p:nvGrpSpPr>
        <p:grpSpPr bwMode="auto">
          <a:xfrm>
            <a:off x="5170488" y="3238471"/>
            <a:ext cx="1692182" cy="927128"/>
            <a:chOff x="3014658" y="3823132"/>
            <a:chExt cx="1692000" cy="927243"/>
          </a:xfrm>
        </p:grpSpPr>
        <p:sp>
          <p:nvSpPr>
            <p:cNvPr id="106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107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2 x 1000Base-FX port + 2 x 10/100/1000Base-T/TX ports + 8 x 10/100Base-T/TX ports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 dirty="0"/>
            </a:p>
          </p:txBody>
        </p:sp>
        <p:grpSp>
          <p:nvGrpSpPr>
            <p:cNvPr id="108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109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2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/>
                <a:r>
                  <a:rPr lang="en-US" altLang="zh-TW" sz="800" b="1">
                    <a:latin typeface="Tahoma" pitchFamily="34" charset="0"/>
                    <a:cs typeface="Tahoma" pitchFamily="34" charset="0"/>
                  </a:rPr>
                  <a:t>Module-2CGTX8TX</a:t>
                </a:r>
              </a:p>
            </p:txBody>
          </p:sp>
        </p:grpSp>
      </p:grpSp>
      <p:grpSp>
        <p:nvGrpSpPr>
          <p:cNvPr id="112" name="群組 105"/>
          <p:cNvGrpSpPr>
            <a:grpSpLocks/>
          </p:cNvGrpSpPr>
          <p:nvPr/>
        </p:nvGrpSpPr>
        <p:grpSpPr bwMode="auto">
          <a:xfrm>
            <a:off x="5170488" y="4213211"/>
            <a:ext cx="1692182" cy="827100"/>
            <a:chOff x="3014658" y="3823132"/>
            <a:chExt cx="1692000" cy="827109"/>
          </a:xfrm>
        </p:grpSpPr>
        <p:sp>
          <p:nvSpPr>
            <p:cNvPr id="114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115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4 x 100Base-FX SC port + 4 x 10/100Base-T/TX ports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 dirty="0"/>
            </a:p>
          </p:txBody>
        </p:sp>
        <p:grpSp>
          <p:nvGrpSpPr>
            <p:cNvPr id="116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117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8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2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/>
                <a:r>
                  <a:rPr lang="en-US" altLang="zh-TW" sz="8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</a:rPr>
                  <a:t>Module-4SC4TX</a:t>
                </a:r>
              </a:p>
            </p:txBody>
          </p:sp>
        </p:grpSp>
      </p:grpSp>
      <p:grpSp>
        <p:nvGrpSpPr>
          <p:cNvPr id="120" name="群組 105"/>
          <p:cNvGrpSpPr>
            <a:grpSpLocks/>
          </p:cNvGrpSpPr>
          <p:nvPr/>
        </p:nvGrpSpPr>
        <p:grpSpPr bwMode="auto">
          <a:xfrm>
            <a:off x="5170488" y="5180002"/>
            <a:ext cx="1692182" cy="827100"/>
            <a:chOff x="3014658" y="3823132"/>
            <a:chExt cx="1692000" cy="827109"/>
          </a:xfrm>
        </p:grpSpPr>
        <p:sp>
          <p:nvSpPr>
            <p:cNvPr id="122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123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8 x 100Base-FX SC port </a:t>
              </a:r>
            </a:p>
            <a:p>
              <a:pPr eaLnBrk="1" hangingPunct="1">
                <a:buFont typeface="Arial" charset="0"/>
                <a:buChar char="•"/>
              </a:pPr>
              <a:endParaRPr lang="en-US" altLang="zh-TW" sz="800" dirty="0"/>
            </a:p>
          </p:txBody>
        </p:sp>
        <p:grpSp>
          <p:nvGrpSpPr>
            <p:cNvPr id="124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125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26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2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/>
                <a:r>
                  <a:rPr lang="en-US" altLang="zh-TW" sz="8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</a:rPr>
                  <a:t>Module-8SC</a:t>
                </a:r>
              </a:p>
            </p:txBody>
          </p:sp>
        </p:grpSp>
      </p:grpSp>
      <p:grpSp>
        <p:nvGrpSpPr>
          <p:cNvPr id="128" name="群組 105"/>
          <p:cNvGrpSpPr>
            <a:grpSpLocks/>
          </p:cNvGrpSpPr>
          <p:nvPr/>
        </p:nvGrpSpPr>
        <p:grpSpPr bwMode="auto">
          <a:xfrm>
            <a:off x="5170488" y="2233602"/>
            <a:ext cx="1692182" cy="827100"/>
            <a:chOff x="3014658" y="3823132"/>
            <a:chExt cx="1692000" cy="827109"/>
          </a:xfrm>
        </p:grpSpPr>
        <p:sp>
          <p:nvSpPr>
            <p:cNvPr id="130" name="AutoShape 4"/>
            <p:cNvSpPr>
              <a:spLocks noChangeArrowheads="1"/>
            </p:cNvSpPr>
            <p:nvPr/>
          </p:nvSpPr>
          <p:spPr bwMode="auto">
            <a:xfrm>
              <a:off x="3025776" y="4029075"/>
              <a:ext cx="1656000" cy="621166"/>
            </a:xfrm>
            <a:prstGeom prst="roundRect">
              <a:avLst>
                <a:gd name="adj" fmla="val 4690"/>
              </a:avLst>
            </a:prstGeom>
            <a:noFill/>
            <a:ln w="25400">
              <a:solidFill>
                <a:srgbClr val="92D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/>
              <a:endParaRPr lang="zh-TW" altLang="en-US" b="1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131" name="矩形 119"/>
            <p:cNvSpPr>
              <a:spLocks noChangeArrowheads="1"/>
            </p:cNvSpPr>
            <p:nvPr/>
          </p:nvSpPr>
          <p:spPr bwMode="auto">
            <a:xfrm>
              <a:off x="3036887" y="4165600"/>
              <a:ext cx="16054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eaLnBrk="1" hangingPunct="1">
                <a:buFont typeface="Arial" charset="0"/>
                <a:buChar char="•"/>
              </a:pPr>
              <a:r>
                <a:rPr lang="fr-FR" altLang="zh-TW" sz="800" dirty="0"/>
                <a:t>4 x 1000Base-FX port + 8 x 10/100Base-T/TX ports</a:t>
              </a:r>
            </a:p>
            <a:p>
              <a:pPr eaLnBrk="1" hangingPunct="1"/>
              <a:endParaRPr lang="en-US" altLang="zh-TW" sz="800" dirty="0"/>
            </a:p>
          </p:txBody>
        </p:sp>
        <p:grpSp>
          <p:nvGrpSpPr>
            <p:cNvPr id="132" name="群組 80"/>
            <p:cNvGrpSpPr>
              <a:grpSpLocks/>
            </p:cNvGrpSpPr>
            <p:nvPr/>
          </p:nvGrpSpPr>
          <p:grpSpPr bwMode="auto">
            <a:xfrm>
              <a:off x="3014658" y="3823132"/>
              <a:ext cx="1692000" cy="360001"/>
              <a:chOff x="6437942" y="4902622"/>
              <a:chExt cx="1702613" cy="361082"/>
            </a:xfrm>
          </p:grpSpPr>
          <p:sp>
            <p:nvSpPr>
              <p:cNvPr id="133" name="AutoShape 17"/>
              <p:cNvSpPr>
                <a:spLocks noChangeArrowheads="1"/>
              </p:cNvSpPr>
              <p:nvPr/>
            </p:nvSpPr>
            <p:spPr bwMode="gray">
              <a:xfrm>
                <a:off x="6437942" y="4902622"/>
                <a:ext cx="1702613" cy="361082"/>
              </a:xfrm>
              <a:prstGeom prst="roundRect">
                <a:avLst>
                  <a:gd name="adj" fmla="val 4241"/>
                </a:avLst>
              </a:prstGeom>
              <a:gradFill rotWithShape="1">
                <a:gsLst>
                  <a:gs pos="0">
                    <a:srgbClr val="2F8C28"/>
                  </a:gs>
                  <a:gs pos="67999">
                    <a:srgbClr val="2F8C28"/>
                  </a:gs>
                  <a:gs pos="100000">
                    <a:srgbClr val="92D05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34" name="Text Box 13"/>
              <p:cNvSpPr txBox="1">
                <a:spLocks noChangeArrowheads="1"/>
              </p:cNvSpPr>
              <p:nvPr/>
            </p:nvSpPr>
            <p:spPr bwMode="gray">
              <a:xfrm>
                <a:off x="6449124" y="4951900"/>
                <a:ext cx="1675637" cy="2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新細明體" charset="-120"/>
                  </a:defRPr>
                </a:lvl9pPr>
              </a:lstStyle>
              <a:p>
                <a:pPr algn="ctr"/>
                <a:r>
                  <a:rPr lang="en-US" altLang="zh-TW" sz="800" b="1">
                    <a:latin typeface="Tahoma" pitchFamily="34" charset="0"/>
                    <a:cs typeface="Tahoma" pitchFamily="34" charset="0"/>
                  </a:rPr>
                  <a:t>Module-4FX8TX</a:t>
                </a:r>
              </a:p>
            </p:txBody>
          </p:sp>
        </p:grpSp>
      </p:grpSp>
      <p:pic>
        <p:nvPicPr>
          <p:cNvPr id="135" name="圖片 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2554288"/>
            <a:ext cx="803275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圖片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3605213"/>
            <a:ext cx="798512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圖片 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1988" y="5508625"/>
            <a:ext cx="722312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圖片 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913" y="4541838"/>
            <a:ext cx="7508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2" descr="C:\Users\Alexander Lifanov\Desktop\61850.pn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15864" y1="29070" x2="15864" y2="29070"/>
                        <a14:foregroundMark x1="13598" y1="43023" x2="13598" y2="43023"/>
                        <a14:foregroundMark x1="14164" y1="71512" x2="14164" y2="71512"/>
                        <a14:foregroundMark x1="95751" y1="26744" x2="95751" y2="26744"/>
                        <a14:foregroundMark x1="96034" y1="37791" x2="96034" y2="37791"/>
                        <a14:foregroundMark x1="94901" y1="54070" x2="94901" y2="54070"/>
                        <a14:foregroundMark x1="95751" y1="66279" x2="95751" y2="66279"/>
                        <a14:foregroundMark x1="94618" y1="88953" x2="94618" y2="88953"/>
                        <a14:foregroundMark x1="11048" y1="19767" x2="11048" y2="19767"/>
                        <a14:foregroundMark x1="7365" y1="22674" x2="7365" y2="22674"/>
                        <a14:foregroundMark x1="9065" y1="93605" x2="9065" y2="93605"/>
                        <a14:backgroundMark x1="4249" y1="8721" x2="4249" y2="8721"/>
                        <a14:backgroundMark x1="10765" y1="10465" x2="10765" y2="104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8599">
            <a:off x="7467614" y="876283"/>
            <a:ext cx="1681162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751149"/>
      </p:ext>
    </p:extLst>
  </p:cSld>
  <p:clrMapOvr>
    <a:masterClrMapping/>
  </p:clrMapOvr>
  <p:transition advTm="51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AutoShape 6"/>
          <p:cNvSpPr>
            <a:spLocks noChangeArrowheads="1"/>
          </p:cNvSpPr>
          <p:nvPr/>
        </p:nvSpPr>
        <p:spPr bwMode="gray">
          <a:xfrm>
            <a:off x="152400" y="5791200"/>
            <a:ext cx="5122863" cy="403225"/>
          </a:xfrm>
          <a:prstGeom prst="homePlate">
            <a:avLst>
              <a:gd name="adj" fmla="val 45702"/>
            </a:avLst>
          </a:prstGeom>
          <a:solidFill>
            <a:srgbClr val="006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r>
              <a:rPr lang="ru-RU" altLang="zh-TW" sz="1400" b="1">
                <a:solidFill>
                  <a:srgbClr val="FFFFFF"/>
                </a:solidFill>
                <a:latin typeface="Tahoma" pitchFamily="34" charset="0"/>
                <a:ea typeface="Microsoft JhengHei" pitchFamily="34" charset="-120"/>
                <a:cs typeface="Tahoma" pitchFamily="34" charset="0"/>
              </a:rPr>
              <a:t>Один трансивер</a:t>
            </a:r>
            <a:endParaRPr lang="zh-TW" altLang="en-US" sz="1400" b="1">
              <a:solidFill>
                <a:srgbClr val="FFFFFF"/>
              </a:solidFill>
              <a:latin typeface="Tahoma" pitchFamily="34" charset="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56323" name="AutoShape 7"/>
          <p:cNvSpPr>
            <a:spLocks noChangeArrowheads="1"/>
          </p:cNvSpPr>
          <p:nvPr/>
        </p:nvSpPr>
        <p:spPr bwMode="gray">
          <a:xfrm>
            <a:off x="7046913" y="5775325"/>
            <a:ext cx="2003425" cy="420688"/>
          </a:xfrm>
          <a:prstGeom prst="chevron">
            <a:avLst>
              <a:gd name="adj" fmla="val 44536"/>
            </a:avLst>
          </a:prstGeom>
          <a:solidFill>
            <a:srgbClr val="006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r>
              <a:rPr lang="ru-RU" altLang="zh-TW" sz="1400" b="1">
                <a:solidFill>
                  <a:srgbClr val="FFFFFF"/>
                </a:solidFill>
                <a:latin typeface="Tahoma" pitchFamily="34" charset="0"/>
                <a:ea typeface="Microsoft JhengHei" pitchFamily="34" charset="-120"/>
                <a:cs typeface="Tahoma" pitchFamily="34" charset="0"/>
              </a:rPr>
              <a:t>Три трансивера</a:t>
            </a:r>
            <a:endParaRPr lang="zh-TW" altLang="en-US" sz="1400" b="1">
              <a:solidFill>
                <a:srgbClr val="FFFFFF"/>
              </a:solidFill>
              <a:latin typeface="Tahoma" pitchFamily="34" charset="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56324" name="AutoShape 10"/>
          <p:cNvSpPr>
            <a:spLocks noChangeArrowheads="1"/>
          </p:cNvSpPr>
          <p:nvPr/>
        </p:nvSpPr>
        <p:spPr bwMode="gray">
          <a:xfrm rot="-5400000">
            <a:off x="-705644" y="4515644"/>
            <a:ext cx="2135188" cy="419100"/>
          </a:xfrm>
          <a:prstGeom prst="homePlate">
            <a:avLst>
              <a:gd name="adj" fmla="val 53023"/>
            </a:avLst>
          </a:prstGeom>
          <a:solidFill>
            <a:srgbClr val="006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r>
              <a:rPr lang="ru-RU" altLang="zh-TW" sz="1400" b="1">
                <a:solidFill>
                  <a:srgbClr val="FFFFFF"/>
                </a:solidFill>
                <a:latin typeface="Tahoma" pitchFamily="34" charset="0"/>
                <a:ea typeface="Microsoft JhengHei" pitchFamily="34" charset="-120"/>
                <a:cs typeface="Tahoma" pitchFamily="34" charset="0"/>
              </a:rPr>
              <a:t>Один диапазон</a:t>
            </a:r>
            <a:endParaRPr lang="en-US" altLang="zh-TW" sz="1400" b="1">
              <a:solidFill>
                <a:srgbClr val="FFFFFF"/>
              </a:solidFill>
              <a:latin typeface="Tahoma" pitchFamily="34" charset="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56325" name="AutoShape 7"/>
          <p:cNvSpPr>
            <a:spLocks noChangeArrowheads="1"/>
          </p:cNvSpPr>
          <p:nvPr/>
        </p:nvSpPr>
        <p:spPr bwMode="gray">
          <a:xfrm>
            <a:off x="5167313" y="5784850"/>
            <a:ext cx="1995487" cy="422275"/>
          </a:xfrm>
          <a:prstGeom prst="chevron">
            <a:avLst>
              <a:gd name="adj" fmla="val 44368"/>
            </a:avLst>
          </a:prstGeom>
          <a:solidFill>
            <a:srgbClr val="006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r>
              <a:rPr lang="ru-RU" altLang="zh-TW" sz="1400" b="1">
                <a:solidFill>
                  <a:srgbClr val="FFFFFF"/>
                </a:solidFill>
                <a:latin typeface="Tahoma" pitchFamily="34" charset="0"/>
                <a:ea typeface="Microsoft JhengHei" pitchFamily="34" charset="-120"/>
                <a:cs typeface="Tahoma" pitchFamily="34" charset="0"/>
              </a:rPr>
              <a:t>Два трансивера</a:t>
            </a:r>
            <a:endParaRPr lang="zh-TW" altLang="en-US" sz="1400" b="1">
              <a:solidFill>
                <a:srgbClr val="FFFFFF"/>
              </a:solidFill>
              <a:latin typeface="Tahoma" pitchFamily="34" charset="0"/>
              <a:ea typeface="Microsoft JhengHei" pitchFamily="34" charset="-120"/>
              <a:cs typeface="Tahoma" pitchFamily="34" charset="0"/>
            </a:endParaRPr>
          </a:p>
        </p:txBody>
      </p:sp>
      <p:sp>
        <p:nvSpPr>
          <p:cNvPr id="56326" name="AutoShape 11"/>
          <p:cNvSpPr>
            <a:spLocks noChangeArrowheads="1"/>
          </p:cNvSpPr>
          <p:nvPr/>
        </p:nvSpPr>
        <p:spPr bwMode="gray">
          <a:xfrm rot="-5400000">
            <a:off x="-1012825" y="2139950"/>
            <a:ext cx="2755900" cy="431800"/>
          </a:xfrm>
          <a:prstGeom prst="chevron">
            <a:avLst>
              <a:gd name="adj" fmla="val 51532"/>
            </a:avLst>
          </a:prstGeom>
          <a:solidFill>
            <a:srgbClr val="006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r>
              <a:rPr lang="ru-RU" altLang="zh-TW" sz="1400" b="1">
                <a:solidFill>
                  <a:srgbClr val="FFFFFF"/>
                </a:solidFill>
                <a:latin typeface="Tahoma" pitchFamily="34" charset="0"/>
                <a:ea typeface="Microsoft JhengHei" pitchFamily="34" charset="-120"/>
                <a:cs typeface="Tahoma" pitchFamily="34" charset="0"/>
              </a:rPr>
              <a:t>Два диапазона</a:t>
            </a:r>
            <a:endParaRPr lang="zh-TW" altLang="en-US" sz="1400" b="1">
              <a:solidFill>
                <a:srgbClr val="FFFFFF"/>
              </a:solidFill>
              <a:latin typeface="Tahoma" pitchFamily="34" charset="0"/>
              <a:ea typeface="Microsoft JhengHei" pitchFamily="34" charset="-120"/>
              <a:cs typeface="Tahoma" pitchFamily="34" charset="0"/>
            </a:endParaRPr>
          </a:p>
        </p:txBody>
      </p:sp>
      <p:pic>
        <p:nvPicPr>
          <p:cNvPr id="56327" name="Picture 12" descr="C:\!ICOM_\ICOM-Photo\ICOM-PD photo\EKI-6300 Series\EKI-6343AGN_new\EKI-6343AGN_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1339850"/>
            <a:ext cx="1620837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5" descr="C:\!ICOM_\ICOM-Photo\ICOM-PD photo\EKI-6300 Series\EKI-6342AGN_new\EKI-6342AGN_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1360488"/>
            <a:ext cx="1619250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9" name="Picture 8" descr="C:\!ICOM_\ICOM-Photo\ICOM-PD photo\EKI-6300 Series\EKI-6341AGN_new\EKI-6341AGN_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0" y="1406525"/>
            <a:ext cx="1620838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0" name="TextBox 24"/>
          <p:cNvSpPr txBox="1">
            <a:spLocks noChangeArrowheads="1"/>
          </p:cNvSpPr>
          <p:nvPr/>
        </p:nvSpPr>
        <p:spPr bwMode="auto">
          <a:xfrm>
            <a:off x="2851150" y="3068638"/>
            <a:ext cx="5718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8F8F8D"/>
                </a:solidFill>
                <a:latin typeface="Calibri" pitchFamily="34" charset="0"/>
                <a:ea typeface="ＭＳ Ｐゴシック" pitchFamily="34" charset="-128"/>
              </a:rPr>
              <a:t>EKI-6340-1               EKI-6340-2           EKI-6340-3</a:t>
            </a:r>
            <a:endParaRPr lang="zh-CN" altLang="en-US" b="1">
              <a:solidFill>
                <a:srgbClr val="8F8F8D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6331" name="TextBox 20"/>
          <p:cNvSpPr txBox="1">
            <a:spLocks noChangeArrowheads="1"/>
          </p:cNvSpPr>
          <p:nvPr/>
        </p:nvSpPr>
        <p:spPr bwMode="auto">
          <a:xfrm>
            <a:off x="1125538" y="3068638"/>
            <a:ext cx="1479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8F8F8D"/>
                </a:solidFill>
                <a:latin typeface="Arial" charset="0"/>
                <a:ea typeface="ＭＳ Ｐゴシック" pitchFamily="34" charset="-128"/>
              </a:rPr>
              <a:t> </a:t>
            </a:r>
            <a:r>
              <a:rPr lang="en-US" altLang="zh-CN" b="1" dirty="0">
                <a:solidFill>
                  <a:srgbClr val="8F8F8D"/>
                </a:solidFill>
                <a:latin typeface="Calibri" pitchFamily="34" charset="0"/>
                <a:ea typeface="ＭＳ Ｐゴシック" pitchFamily="34" charset="-128"/>
              </a:rPr>
              <a:t>EKI-6351</a:t>
            </a:r>
            <a:endParaRPr lang="zh-CN" altLang="en-US" b="1" dirty="0">
              <a:solidFill>
                <a:srgbClr val="8F8F8D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56332" name="Picture 2" descr="D:\Advantech\Work\New product-2011\EKI-6351AGN\EKI-6351AG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88" y="950913"/>
            <a:ext cx="1282700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3" name="Picture 3" descr="D:\Image Lib\PIC\EKI-Wireless\EKI-6311GN\EKI-6311GN_B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3657600"/>
            <a:ext cx="17287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4" name="Picture 22" descr="P16_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488" y="3654425"/>
            <a:ext cx="61277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5" name="TextBox 20"/>
          <p:cNvSpPr txBox="1">
            <a:spLocks noChangeArrowheads="1"/>
          </p:cNvSpPr>
          <p:nvPr/>
        </p:nvSpPr>
        <p:spPr bwMode="auto">
          <a:xfrm>
            <a:off x="2698750" y="5319713"/>
            <a:ext cx="17287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8F8F8D"/>
                </a:solidFill>
                <a:latin typeface="Arial" charset="0"/>
                <a:ea typeface="ＭＳ Ｐゴシック" pitchFamily="34" charset="-128"/>
              </a:rPr>
              <a:t> </a:t>
            </a:r>
            <a:r>
              <a:rPr lang="en-US" altLang="zh-CN" b="1">
                <a:solidFill>
                  <a:srgbClr val="8F8F8D"/>
                </a:solidFill>
                <a:latin typeface="Calibri" pitchFamily="34" charset="0"/>
                <a:ea typeface="ＭＳ Ｐゴシック" pitchFamily="34" charset="-128"/>
              </a:rPr>
              <a:t>EKI-6331AN</a:t>
            </a:r>
            <a:endParaRPr lang="zh-CN" altLang="en-US" b="1">
              <a:solidFill>
                <a:srgbClr val="8F8F8D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6336" name="TextBox 20"/>
          <p:cNvSpPr txBox="1">
            <a:spLocks noChangeArrowheads="1"/>
          </p:cNvSpPr>
          <p:nvPr/>
        </p:nvSpPr>
        <p:spPr bwMode="auto">
          <a:xfrm>
            <a:off x="1001713" y="5318125"/>
            <a:ext cx="1728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8F8F8D"/>
                </a:solidFill>
                <a:latin typeface="Arial" charset="0"/>
                <a:ea typeface="ＭＳ Ｐゴシック" pitchFamily="34" charset="-128"/>
              </a:rPr>
              <a:t> </a:t>
            </a:r>
            <a:r>
              <a:rPr lang="en-US" altLang="zh-CN" b="1">
                <a:solidFill>
                  <a:srgbClr val="8F8F8D"/>
                </a:solidFill>
                <a:latin typeface="Calibri" pitchFamily="34" charset="0"/>
                <a:ea typeface="ＭＳ Ｐゴシック" pitchFamily="34" charset="-128"/>
              </a:rPr>
              <a:t>EKI-6311GN</a:t>
            </a:r>
            <a:endParaRPr lang="zh-CN" altLang="en-US" b="1">
              <a:solidFill>
                <a:srgbClr val="8F8F8D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" name="標題 1"/>
          <p:cNvSpPr txBox="1">
            <a:spLocks/>
          </p:cNvSpPr>
          <p:nvPr/>
        </p:nvSpPr>
        <p:spPr>
          <a:xfrm>
            <a:off x="34925" y="115888"/>
            <a:ext cx="9277350" cy="692150"/>
          </a:xfrm>
          <a:prstGeom prst="rect">
            <a:avLst/>
          </a:prstGeom>
          <a:effectLst/>
        </p:spPr>
        <p:txBody>
          <a:bodyPr/>
          <a:lstStyle/>
          <a:p>
            <a:pPr>
              <a:defRPr/>
            </a:pPr>
            <a:r>
              <a:rPr lang="ru-RU" altLang="zh-TW" sz="3600" b="1" kern="0" dirty="0">
                <a:solidFill>
                  <a:srgbClr val="000099"/>
                </a:solidFill>
                <a:latin typeface="Tahoma" pitchFamily="34" charset="0"/>
                <a:ea typeface="新細明體"/>
                <a:cs typeface="Tahoma" pitchFamily="34" charset="0"/>
              </a:rPr>
              <a:t>Беспроводные решения</a:t>
            </a:r>
            <a:endParaRPr lang="en-US" altLang="zh-TW" sz="3600" b="1" kern="0" dirty="0">
              <a:solidFill>
                <a:srgbClr val="000099"/>
              </a:solidFill>
              <a:latin typeface="Tahoma" pitchFamily="34" charset="0"/>
              <a:ea typeface="新細明體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684213" y="1557338"/>
            <a:ext cx="1871662" cy="10429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700338" y="1557338"/>
            <a:ext cx="1871662" cy="10429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1748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4288" y="260350"/>
            <a:ext cx="7942262" cy="863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kumimoji="1" lang="ru-RU" altLang="zh-TW" sz="3600" b="1" kern="0" dirty="0" err="1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Однодиапазонные</a:t>
            </a:r>
            <a:r>
              <a:rPr kumimoji="1" lang="ru-RU" altLang="zh-TW" sz="36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 устройства</a:t>
            </a:r>
            <a:endParaRPr kumimoji="1" lang="en-US" altLang="zh-TW" sz="36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7349" name="Picture 3" descr="D:\Image Lib\PIC\EKI-Wireless\EKI-6311GN\EKI-6311GN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781300"/>
            <a:ext cx="2684463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0" name="文字方塊 19"/>
          <p:cNvSpPr txBox="1">
            <a:spLocks noChangeArrowheads="1"/>
          </p:cNvSpPr>
          <p:nvPr/>
        </p:nvSpPr>
        <p:spPr bwMode="auto">
          <a:xfrm>
            <a:off x="755650" y="1712913"/>
            <a:ext cx="17287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FFFFFF"/>
                </a:solidFill>
                <a:latin typeface="Arial" charset="0"/>
                <a:cs typeface="Arial" charset="0"/>
              </a:rPr>
              <a:t>802.11b/g/n, </a:t>
            </a:r>
          </a:p>
          <a:p>
            <a:pPr algn="ctr" eaLnBrk="1" hangingPunct="1"/>
            <a:r>
              <a:rPr lang="en-US" altLang="zh-TW" sz="1600">
                <a:solidFill>
                  <a:srgbClr val="FFFFFF"/>
                </a:solidFill>
                <a:latin typeface="Arial" charset="0"/>
                <a:cs typeface="Arial" charset="0"/>
              </a:rPr>
              <a:t>w/MIMO 1X1</a:t>
            </a:r>
          </a:p>
          <a:p>
            <a:pPr algn="ctr" eaLnBrk="1" hangingPunct="1"/>
            <a:r>
              <a:rPr lang="en-US" altLang="zh-TW" sz="1600">
                <a:solidFill>
                  <a:srgbClr val="FFFFFF"/>
                </a:solidFill>
                <a:latin typeface="Arial" charset="0"/>
                <a:cs typeface="Arial" charset="0"/>
              </a:rPr>
              <a:t>EKI-6311GN</a:t>
            </a:r>
          </a:p>
        </p:txBody>
      </p:sp>
      <p:pic>
        <p:nvPicPr>
          <p:cNvPr id="5735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1557338"/>
            <a:ext cx="7556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3284538"/>
            <a:ext cx="833438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050" y="2584450"/>
            <a:ext cx="12192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643438" y="1557338"/>
            <a:ext cx="2376487" cy="1042987"/>
          </a:xfrm>
          <a:prstGeom prst="rect">
            <a:avLst/>
          </a:prstGeom>
          <a:solidFill>
            <a:schemeClr val="accent4">
              <a:lumMod val="75000"/>
            </a:schemeClr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ts val="3200"/>
              </a:lnSpc>
              <a:defRPr/>
            </a:pPr>
            <a:endParaRPr kumimoji="0" lang="en-US" altLang="zh-TW" sz="2000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7355" name="TextBox 10"/>
          <p:cNvSpPr txBox="1">
            <a:spLocks noChangeArrowheads="1"/>
          </p:cNvSpPr>
          <p:nvPr/>
        </p:nvSpPr>
        <p:spPr bwMode="auto">
          <a:xfrm>
            <a:off x="5003800" y="1460500"/>
            <a:ext cx="1655763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ts val="4000"/>
              </a:lnSpc>
            </a:pPr>
            <a:r>
              <a:rPr kumimoji="0" lang="en-US" altLang="zh-CN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EKI - 6311GN</a:t>
            </a:r>
            <a:br>
              <a:rPr kumimoji="0" lang="en-US" altLang="zh-CN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kumimoji="0" lang="en-US" altLang="zh-CN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EKI - 6331AN</a:t>
            </a:r>
            <a:endParaRPr kumimoji="0" lang="en-US" altLang="zh-TW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4643438" y="2778125"/>
            <a:ext cx="2376487" cy="2655888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  <a:miter lim="800000"/>
            <a:headEnd/>
            <a:tailEnd/>
          </a:ln>
          <a:extLst/>
        </p:spPr>
        <p:txBody>
          <a:bodyPr anchor="ctr">
            <a:spAutoFit/>
          </a:bodyPr>
          <a:lstStyle>
            <a:lvl1pPr marL="142875" indent="-142875" eaLnBrk="0" hangingPunct="0"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41300" algn="l"/>
                <a:tab pos="2339975" algn="l"/>
              </a:tabLs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ts val="2200"/>
              </a:lnSpc>
              <a:spcAft>
                <a:spcPts val="800"/>
              </a:spcAft>
              <a:buFontTx/>
              <a:buChar char="-"/>
              <a:defRPr/>
            </a:pPr>
            <a:r>
              <a:rPr kumimoji="0" lang="ru-RU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  <a:t>Корпус </a:t>
            </a:r>
            <a:r>
              <a:rPr kumimoji="0" lang="en-US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  <a:t>IP-55</a:t>
            </a:r>
          </a:p>
          <a:p>
            <a:pPr eaLnBrk="1" hangingPunct="1">
              <a:lnSpc>
                <a:spcPts val="2200"/>
              </a:lnSpc>
              <a:spcAft>
                <a:spcPts val="800"/>
              </a:spcAft>
              <a:buFontTx/>
              <a:buChar char="-"/>
              <a:defRPr/>
            </a:pPr>
            <a:r>
              <a:rPr kumimoji="0" lang="ru-RU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  <a:t>Встроенная антенна</a:t>
            </a:r>
            <a:endParaRPr kumimoji="0" lang="en-US" altLang="zh-TW" dirty="0" smtClean="0">
              <a:solidFill>
                <a:srgbClr val="595959"/>
              </a:solidFill>
              <a:ea typeface="SimSun" pitchFamily="2" charset="-122"/>
              <a:cs typeface="Tahoma" pitchFamily="34" charset="0"/>
            </a:endParaRPr>
          </a:p>
          <a:p>
            <a:pPr eaLnBrk="1" hangingPunct="1">
              <a:lnSpc>
                <a:spcPts val="2200"/>
              </a:lnSpc>
              <a:spcAft>
                <a:spcPts val="800"/>
              </a:spcAft>
              <a:buFontTx/>
              <a:buChar char="-"/>
              <a:defRPr/>
            </a:pPr>
            <a:r>
              <a:rPr kumimoji="0" lang="ru-RU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  <a:t>Рабочая температура</a:t>
            </a:r>
            <a:r>
              <a:rPr kumimoji="0" lang="en-US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  <a:t>: </a:t>
            </a:r>
            <a:br>
              <a:rPr kumimoji="0" lang="en-US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</a:br>
            <a:r>
              <a:rPr kumimoji="0" lang="en-US" altLang="zh-TW" dirty="0" smtClean="0">
                <a:solidFill>
                  <a:srgbClr val="FF0000"/>
                </a:solidFill>
                <a:ea typeface="SimSun" pitchFamily="2" charset="-122"/>
                <a:cs typeface="Tahoma" pitchFamily="34" charset="0"/>
              </a:rPr>
              <a:t>-20℃ ~ 70℃</a:t>
            </a:r>
          </a:p>
          <a:p>
            <a:pPr eaLnBrk="1" hangingPunct="1">
              <a:lnSpc>
                <a:spcPts val="2200"/>
              </a:lnSpc>
              <a:spcAft>
                <a:spcPts val="800"/>
              </a:spcAft>
              <a:buFontTx/>
              <a:buChar char="-"/>
              <a:defRPr/>
            </a:pPr>
            <a:r>
              <a:rPr kumimoji="0" lang="ru-RU" altLang="zh-TW" dirty="0" smtClean="0">
                <a:solidFill>
                  <a:srgbClr val="595959"/>
                </a:solidFill>
                <a:ea typeface="SimSun" pitchFamily="2" charset="-122"/>
                <a:cs typeface="Tahoma" pitchFamily="34" charset="0"/>
              </a:rPr>
              <a:t>Высокая безопасность</a:t>
            </a:r>
            <a:endParaRPr kumimoji="0" lang="en-US" altLang="zh-TW" dirty="0" smtClean="0">
              <a:solidFill>
                <a:srgbClr val="595959"/>
              </a:solidFill>
              <a:ea typeface="SimSun" pitchFamily="2" charset="-122"/>
              <a:cs typeface="Tahoma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697413" y="2060575"/>
            <a:ext cx="226853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2700338" y="2708275"/>
            <a:ext cx="1871662" cy="2808288"/>
          </a:xfrm>
          <a:prstGeom prst="rect">
            <a:avLst/>
          </a:prstGeom>
          <a:noFill/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4213" y="2708275"/>
            <a:ext cx="1871662" cy="2808288"/>
          </a:xfrm>
          <a:prstGeom prst="rect">
            <a:avLst/>
          </a:prstGeom>
          <a:noFill/>
          <a:ln w="285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57360" name="Picture 22" descr="P16_1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38" y="2852738"/>
            <a:ext cx="922337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61" name="文字方塊 19"/>
          <p:cNvSpPr txBox="1">
            <a:spLocks noChangeArrowheads="1"/>
          </p:cNvSpPr>
          <p:nvPr/>
        </p:nvSpPr>
        <p:spPr bwMode="auto">
          <a:xfrm>
            <a:off x="2771775" y="1700213"/>
            <a:ext cx="17287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kumimoji="0" lang="en-US" altLang="zh-TW" sz="160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802.11a/n, </a:t>
            </a:r>
          </a:p>
          <a:p>
            <a:pPr algn="ctr" eaLnBrk="1" hangingPunct="1"/>
            <a:r>
              <a:rPr kumimoji="0" lang="en-US" altLang="zh-TW" sz="160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w/ MIMO 2X2</a:t>
            </a:r>
          </a:p>
          <a:p>
            <a:pPr algn="ctr" eaLnBrk="1" hangingPunct="1"/>
            <a:r>
              <a:rPr kumimoji="0" lang="en-US" altLang="zh-TW" sz="1600">
                <a:solidFill>
                  <a:srgbClr val="FFFFFF"/>
                </a:solidFill>
                <a:latin typeface="Arial" charset="0"/>
                <a:ea typeface="ＭＳ Ｐゴシック" pitchFamily="34" charset="-128"/>
                <a:cs typeface="Arial" charset="0"/>
              </a:rPr>
              <a:t>EKI-6331AN</a:t>
            </a:r>
            <a:endParaRPr kumimoji="0" lang="zh-TW" altLang="en-US" sz="1600">
              <a:solidFill>
                <a:srgbClr val="FFFFFF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1" name="Rectangle 19"/>
          <p:cNvSpPr/>
          <p:nvPr/>
        </p:nvSpPr>
        <p:spPr>
          <a:xfrm>
            <a:off x="700088" y="5600700"/>
            <a:ext cx="1871662" cy="471488"/>
          </a:xfrm>
          <a:prstGeom prst="rect">
            <a:avLst/>
          </a:prstGeom>
          <a:solidFill>
            <a:srgbClr val="92D050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7363" name="文字方塊 19"/>
          <p:cNvSpPr txBox="1">
            <a:spLocks noChangeArrowheads="1"/>
          </p:cNvSpPr>
          <p:nvPr/>
        </p:nvSpPr>
        <p:spPr bwMode="auto">
          <a:xfrm>
            <a:off x="771525" y="5662613"/>
            <a:ext cx="17287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FFFFFF"/>
                </a:solidFill>
                <a:latin typeface="Arial" charset="0"/>
                <a:cs typeface="Arial" charset="0"/>
              </a:rPr>
              <a:t>2.4GHz</a:t>
            </a:r>
          </a:p>
        </p:txBody>
      </p:sp>
      <p:sp>
        <p:nvSpPr>
          <p:cNvPr id="24" name="Rectangle 19"/>
          <p:cNvSpPr/>
          <p:nvPr/>
        </p:nvSpPr>
        <p:spPr>
          <a:xfrm>
            <a:off x="2700338" y="5572125"/>
            <a:ext cx="1871662" cy="471488"/>
          </a:xfrm>
          <a:prstGeom prst="rect">
            <a:avLst/>
          </a:prstGeom>
          <a:solidFill>
            <a:srgbClr val="92D050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7365" name="文字方塊 19"/>
          <p:cNvSpPr txBox="1">
            <a:spLocks noChangeArrowheads="1"/>
          </p:cNvSpPr>
          <p:nvPr/>
        </p:nvSpPr>
        <p:spPr bwMode="auto">
          <a:xfrm>
            <a:off x="2771775" y="5634038"/>
            <a:ext cx="17287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solidFill>
                  <a:srgbClr val="FFFFFF"/>
                </a:solidFill>
                <a:latin typeface="Arial" charset="0"/>
                <a:cs typeface="Arial" charset="0"/>
              </a:rPr>
              <a:t>5GHz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63525" y="4284663"/>
            <a:ext cx="8605838" cy="11699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b="1" i="1" dirty="0">
                <a:solidFill>
                  <a:schemeClr val="tx1"/>
                </a:solidFill>
              </a:rPr>
              <a:t>Решение ГКРЧ от 15 июля 2010 г. N 10-07-02:</a:t>
            </a:r>
          </a:p>
          <a:p>
            <a:pPr>
              <a:defRPr/>
            </a:pPr>
            <a:r>
              <a:rPr lang="ru-RU" sz="1400" i="1" dirty="0">
                <a:solidFill>
                  <a:schemeClr val="tx1"/>
                </a:solidFill>
              </a:rPr>
              <a:t>«…Выделить полосы радиочастот 5150-5350 МГц и 5650-6425 МГц для применения на территории Российской Федерации РЭС фиксированного беспроводного доступа юридическими и физическими лицами без оформления отдельных решений ГКРЧ для каждого конкретного юридического или физического лица…»</a:t>
            </a:r>
          </a:p>
          <a:p>
            <a:pPr>
              <a:defRPr/>
            </a:pPr>
            <a:r>
              <a:rPr lang="ru-RU" sz="1400" i="1" dirty="0">
                <a:solidFill>
                  <a:schemeClr val="tx1"/>
                </a:solidFill>
              </a:rPr>
              <a:t>Это соответствует каналам 36—64 и 132—165.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標題 1"/>
          <p:cNvSpPr>
            <a:spLocks noGrp="1"/>
          </p:cNvSpPr>
          <p:nvPr>
            <p:ph type="title"/>
          </p:nvPr>
        </p:nvSpPr>
        <p:spPr>
          <a:xfrm>
            <a:off x="95250" y="153988"/>
            <a:ext cx="8896350" cy="692150"/>
          </a:xfrm>
        </p:spPr>
        <p:txBody>
          <a:bodyPr/>
          <a:lstStyle/>
          <a:p>
            <a:pPr algn="ctr" eaLnBrk="1" hangingPunct="1"/>
            <a:r>
              <a:rPr lang="ru-RU" altLang="zh-TW" sz="2400" smtClean="0">
                <a:latin typeface="Tahoma" pitchFamily="34" charset="0"/>
                <a:cs typeface="Tahoma" pitchFamily="34" charset="0"/>
              </a:rPr>
              <a:t>Промышленные коммуникации</a:t>
            </a:r>
            <a:endParaRPr lang="zh-TW" altLang="en-US" sz="240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22250" y="1057275"/>
            <a:ext cx="4238625" cy="6286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Проводные</a:t>
            </a:r>
          </a:p>
        </p:txBody>
      </p:sp>
      <p:sp>
        <p:nvSpPr>
          <p:cNvPr id="32" name="Скругленный прямоугольник 31"/>
          <p:cNvSpPr/>
          <p:nvPr/>
        </p:nvSpPr>
        <p:spPr bwMode="auto">
          <a:xfrm>
            <a:off x="4683125" y="1057275"/>
            <a:ext cx="4238625" cy="6286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Беспроводные</a:t>
            </a: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229590" y="1981200"/>
            <a:ext cx="1254825" cy="219891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Малое расстояние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(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&lt;10 </a:t>
            </a:r>
            <a:r>
              <a:rPr lang="ru-RU" b="1" dirty="0">
                <a:solidFill>
                  <a:schemeClr val="bg2"/>
                </a:solidFill>
                <a:latin typeface="+mj-lt"/>
              </a:rPr>
              <a:t>м)</a:t>
            </a:r>
          </a:p>
        </p:txBody>
      </p:sp>
      <p:sp>
        <p:nvSpPr>
          <p:cNvPr id="37" name="Скругленный прямоугольник 36"/>
          <p:cNvSpPr/>
          <p:nvPr/>
        </p:nvSpPr>
        <p:spPr bwMode="auto">
          <a:xfrm>
            <a:off x="1674420" y="1981200"/>
            <a:ext cx="1425039" cy="219891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Среднее расстояние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(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~100 </a:t>
            </a:r>
            <a:r>
              <a:rPr lang="ru-RU" b="1" dirty="0">
                <a:solidFill>
                  <a:schemeClr val="bg2"/>
                </a:solidFill>
                <a:latin typeface="+mj-lt"/>
              </a:rPr>
              <a:t>м)</a:t>
            </a:r>
          </a:p>
        </p:txBody>
      </p:sp>
      <p:sp>
        <p:nvSpPr>
          <p:cNvPr id="38" name="Скругленный прямоугольник 37"/>
          <p:cNvSpPr/>
          <p:nvPr/>
        </p:nvSpPr>
        <p:spPr bwMode="auto">
          <a:xfrm>
            <a:off x="3277590" y="1981200"/>
            <a:ext cx="1183574" cy="219891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Большое расстояние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(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&gt; 300 </a:t>
            </a:r>
            <a:r>
              <a:rPr lang="ru-RU" b="1" dirty="0">
                <a:solidFill>
                  <a:schemeClr val="bg2"/>
                </a:solidFill>
                <a:latin typeface="+mj-lt"/>
              </a:rPr>
              <a:t>м)</a:t>
            </a:r>
          </a:p>
        </p:txBody>
      </p:sp>
      <p:sp>
        <p:nvSpPr>
          <p:cNvPr id="39" name="Скругленный прямоугольник 38"/>
          <p:cNvSpPr/>
          <p:nvPr/>
        </p:nvSpPr>
        <p:spPr bwMode="auto">
          <a:xfrm>
            <a:off x="4682837" y="1981200"/>
            <a:ext cx="1254825" cy="219891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Малое расстояние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(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&lt;10 </a:t>
            </a:r>
            <a:r>
              <a:rPr lang="ru-RU" b="1" dirty="0">
                <a:solidFill>
                  <a:schemeClr val="bg2"/>
                </a:solidFill>
                <a:latin typeface="+mj-lt"/>
              </a:rPr>
              <a:t>м)</a:t>
            </a: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>
            <a:off x="6127667" y="1981200"/>
            <a:ext cx="1425039" cy="219891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Среднее расстояние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(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~100 </a:t>
            </a:r>
            <a:r>
              <a:rPr lang="ru-RU" b="1" dirty="0">
                <a:solidFill>
                  <a:schemeClr val="bg2"/>
                </a:solidFill>
                <a:latin typeface="+mj-lt"/>
              </a:rPr>
              <a:t>м)</a:t>
            </a:r>
          </a:p>
        </p:txBody>
      </p:sp>
      <p:sp>
        <p:nvSpPr>
          <p:cNvPr id="41" name="Скругленный прямоугольник 40"/>
          <p:cNvSpPr/>
          <p:nvPr/>
        </p:nvSpPr>
        <p:spPr bwMode="auto">
          <a:xfrm>
            <a:off x="7730837" y="1981200"/>
            <a:ext cx="1183574" cy="2198914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Большое расстояние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+mj-lt"/>
              </a:rPr>
              <a:t>(</a:t>
            </a:r>
            <a:r>
              <a:rPr lang="en-US" b="1" dirty="0">
                <a:solidFill>
                  <a:schemeClr val="bg2"/>
                </a:solidFill>
                <a:latin typeface="+mj-lt"/>
              </a:rPr>
              <a:t>&gt; 300 </a:t>
            </a:r>
            <a:r>
              <a:rPr lang="ru-RU" b="1" dirty="0">
                <a:solidFill>
                  <a:schemeClr val="bg2"/>
                </a:solidFill>
                <a:latin typeface="+mj-lt"/>
              </a:rPr>
              <a:t>м)</a:t>
            </a:r>
          </a:p>
        </p:txBody>
      </p:sp>
      <p:sp>
        <p:nvSpPr>
          <p:cNvPr id="42" name="Скругленный прямоугольник 41"/>
          <p:cNvSpPr/>
          <p:nvPr/>
        </p:nvSpPr>
        <p:spPr bwMode="auto">
          <a:xfrm>
            <a:off x="222250" y="4462463"/>
            <a:ext cx="1262063" cy="63023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2"/>
                </a:solidFill>
                <a:latin typeface="+mj-lt"/>
              </a:rPr>
              <a:t>RS-232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>
            <a:off x="222250" y="5245100"/>
            <a:ext cx="1262063" cy="6286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2"/>
                </a:solidFill>
                <a:latin typeface="+mj-lt"/>
              </a:rPr>
              <a:t>USB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1674813" y="4462463"/>
            <a:ext cx="2786062" cy="63023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2"/>
                </a:solidFill>
                <a:latin typeface="+mj-lt"/>
              </a:rPr>
              <a:t>RS-485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 bwMode="auto">
          <a:xfrm>
            <a:off x="1674813" y="5245100"/>
            <a:ext cx="1423987" cy="6286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2"/>
                </a:solidFill>
                <a:latin typeface="+mj-lt"/>
              </a:rPr>
              <a:t>Ethernet TX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 bwMode="auto">
          <a:xfrm>
            <a:off x="3278188" y="5245100"/>
            <a:ext cx="1182687" cy="6286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2"/>
                </a:solidFill>
                <a:latin typeface="+mj-lt"/>
              </a:rPr>
              <a:t>Ethernet FX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4683125" y="4470400"/>
            <a:ext cx="1262063" cy="630238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solidFill>
                  <a:schemeClr val="bg2"/>
                </a:solidFill>
                <a:latin typeface="+mj-lt"/>
              </a:rPr>
              <a:t>Bluetooth</a:t>
            </a:r>
            <a:endParaRPr lang="ru-RU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 bwMode="auto">
          <a:xfrm>
            <a:off x="6127750" y="4470400"/>
            <a:ext cx="1425575" cy="630238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 err="1">
                <a:solidFill>
                  <a:schemeClr val="bg2"/>
                </a:solidFill>
                <a:latin typeface="+mj-lt"/>
              </a:rPr>
              <a:t>ZigBee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>
            <a:off x="6089650" y="5256213"/>
            <a:ext cx="1425575" cy="630237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 err="1">
                <a:solidFill>
                  <a:schemeClr val="bg2"/>
                </a:solidFill>
                <a:latin typeface="+mj-lt"/>
              </a:rPr>
              <a:t>WiFi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7731125" y="4470400"/>
            <a:ext cx="1209675" cy="140335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bg2"/>
                </a:solidFill>
                <a:latin typeface="+mj-lt"/>
              </a:rPr>
              <a:t>GPRS</a:t>
            </a:r>
            <a:br>
              <a:rPr lang="en-US" b="1" dirty="0">
                <a:solidFill>
                  <a:schemeClr val="bg2"/>
                </a:solidFill>
                <a:latin typeface="+mj-lt"/>
              </a:rPr>
            </a:br>
            <a:r>
              <a:rPr lang="en-US" b="1" dirty="0">
                <a:solidFill>
                  <a:schemeClr val="bg2"/>
                </a:solidFill>
                <a:latin typeface="+mj-lt"/>
              </a:rPr>
              <a:t>UMTS</a:t>
            </a:r>
            <a:br>
              <a:rPr lang="en-US" b="1" dirty="0">
                <a:solidFill>
                  <a:schemeClr val="bg2"/>
                </a:solidFill>
                <a:latin typeface="+mj-lt"/>
              </a:rPr>
            </a:br>
            <a:r>
              <a:rPr lang="en-US" b="1" dirty="0">
                <a:solidFill>
                  <a:schemeClr val="bg2"/>
                </a:solidFill>
                <a:latin typeface="+mj-lt"/>
              </a:rPr>
              <a:t>CDMA</a:t>
            </a:r>
            <a:endParaRPr lang="ru-RU" b="1" dirty="0">
              <a:solidFill>
                <a:schemeClr val="bg2"/>
              </a:solidFill>
              <a:latin typeface="+mj-lt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編號版面配置區 7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453188"/>
            <a:ext cx="10541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fld id="{7483AB88-3AC7-4E5E-A98F-FD94101E52C7}" type="slidenum">
              <a:rPr kumimoji="0" lang="zh-TW" altLang="en-US">
                <a:solidFill>
                  <a:srgbClr val="898989"/>
                </a:solidFill>
                <a:latin typeface="Calibri" pitchFamily="34" charset="0"/>
              </a:rPr>
              <a:pPr eaLnBrk="1" hangingPunct="1"/>
              <a:t>20</a:t>
            </a:fld>
            <a:endParaRPr kumimoji="0" lang="zh-TW" altLang="en-US">
              <a:solidFill>
                <a:srgbClr val="898989"/>
              </a:solidFill>
              <a:latin typeface="Calibri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85750" y="1071563"/>
          <a:ext cx="8569325" cy="4879975"/>
        </p:xfrm>
        <a:graphic>
          <a:graphicData uri="http://schemas.openxmlformats.org/drawingml/2006/table">
            <a:tbl>
              <a:tblPr/>
              <a:tblGrid>
                <a:gridCol w="2103438"/>
                <a:gridCol w="2105025"/>
                <a:gridCol w="2184400"/>
                <a:gridCol w="2176462"/>
              </a:tblGrid>
              <a:tr h="6635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EKI-6340-1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EKI-6340-2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EKI-6340-3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EKI-6351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20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43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AP</a:t>
                      </a:r>
                      <a:r>
                        <a:rPr kumimoji="0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с быстрым роумингом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新細明體" pitchFamily="18" charset="-12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-</a:t>
                      </a:r>
                      <a:r>
                        <a:rPr kumimoji="0" lang="ru-RU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Раздача потока с магистрального кабеля вдоль дорог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Ретранслятор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-</a:t>
                      </a:r>
                      <a:r>
                        <a:rPr kumimoji="0" lang="ru-RU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Расширение зоны покрытия</a:t>
                      </a: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</a:t>
                      </a:r>
                      <a:r>
                        <a:rPr kumimoji="0" lang="en-US" altLang="zh-CN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WiFi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Узел сети или ретранслятор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-</a:t>
                      </a:r>
                      <a:r>
                        <a:rPr kumimoji="0" lang="ru-RU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Покрытие площадей</a:t>
                      </a: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-</a:t>
                      </a:r>
                      <a:r>
                        <a:rPr kumimoji="0" lang="ru-RU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Раздача потока вдоль дорог без магистрального кабеля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Приемник сети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endParaRPr kumimoji="0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  <a:p>
                      <a:pPr marL="0" marR="0" lvl="1" indent="0" algn="l" defTabSz="914400" rtl="0" eaLnBrk="1" fontAlgn="base" latinLnBrk="0" hangingPunct="1">
                        <a:lnSpc>
                          <a:spcPts val="1700"/>
                        </a:lnSpc>
                        <a:spcBef>
                          <a:spcPts val="200"/>
                        </a:spcBef>
                        <a:spcAft>
                          <a:spcPts val="300"/>
                        </a:spcAft>
                        <a:buClr>
                          <a:srgbClr val="6FC639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-</a:t>
                      </a:r>
                      <a:r>
                        <a:rPr kumimoji="0" lang="ru-RU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</a:rPr>
                        <a:t> Клиентская станция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Calibri" pitchFamily="34" charset="0"/>
                        <a:ea typeface="SimSun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8393" name="Picture 12" descr="C:\!ICOM_\ICOM-Photo\ICOM-PD photo\EKI-6300 Series\EKI-6343AGN_new\EKI-6343AGN_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989138"/>
            <a:ext cx="20891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4" name="Picture 5" descr="C:\!ICOM_\ICOM-Photo\ICOM-PD photo\EKI-6300 Series\EKI-6342AGN_new\EKI-6342AGN_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363" y="1989138"/>
            <a:ext cx="20875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5" name="Picture 8" descr="C:\!ICOM_\ICOM-Photo\ICOM-PD photo\EKI-6300 Series\EKI-6341AGN_new\EKI-6341AGN_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000250"/>
            <a:ext cx="20875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6" name="Picture 2" descr="D:\Advantech\Work\New product-2011\EKI-6351AGN\EKI-6351AG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838" y="2060575"/>
            <a:ext cx="1108075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14288" y="260350"/>
            <a:ext cx="9010650" cy="863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kumimoji="1" lang="ru-RU" altLang="zh-TW" sz="36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Многодиапазонные устройства</a:t>
            </a:r>
            <a:endParaRPr kumimoji="1" lang="en-US" altLang="zh-TW" sz="36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" y="1916113"/>
            <a:ext cx="5389562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9395" name="直線接點 29"/>
          <p:cNvCxnSpPr>
            <a:cxnSpLocks noChangeShapeType="1"/>
          </p:cNvCxnSpPr>
          <p:nvPr/>
        </p:nvCxnSpPr>
        <p:spPr bwMode="auto">
          <a:xfrm>
            <a:off x="1708150" y="3392488"/>
            <a:ext cx="652463" cy="1019175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396" name="直線接點 31"/>
          <p:cNvCxnSpPr>
            <a:cxnSpLocks noChangeShapeType="1"/>
          </p:cNvCxnSpPr>
          <p:nvPr/>
        </p:nvCxnSpPr>
        <p:spPr bwMode="auto">
          <a:xfrm flipV="1">
            <a:off x="2916238" y="3068638"/>
            <a:ext cx="757237" cy="53340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3" name="爆炸 1 32"/>
          <p:cNvSpPr>
            <a:spLocks noChangeArrowheads="1"/>
          </p:cNvSpPr>
          <p:nvPr/>
        </p:nvSpPr>
        <p:spPr bwMode="auto">
          <a:xfrm>
            <a:off x="2465388" y="3309938"/>
            <a:ext cx="900112" cy="622300"/>
          </a:xfrm>
          <a:prstGeom prst="irregularSeal1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endParaRPr lang="zh-TW" altLang="en-US">
              <a:solidFill>
                <a:srgbClr val="000000"/>
              </a:solidFill>
            </a:endParaRPr>
          </a:p>
        </p:txBody>
      </p:sp>
      <p:cxnSp>
        <p:nvCxnSpPr>
          <p:cNvPr id="32784" name="直線接點 35"/>
          <p:cNvCxnSpPr>
            <a:cxnSpLocks noChangeShapeType="1"/>
          </p:cNvCxnSpPr>
          <p:nvPr/>
        </p:nvCxnSpPr>
        <p:spPr bwMode="auto">
          <a:xfrm flipH="1">
            <a:off x="2482850" y="3068638"/>
            <a:ext cx="1190625" cy="13811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785" name="直線接點 34"/>
          <p:cNvCxnSpPr>
            <a:cxnSpLocks noChangeShapeType="1"/>
          </p:cNvCxnSpPr>
          <p:nvPr/>
        </p:nvCxnSpPr>
        <p:spPr bwMode="auto">
          <a:xfrm>
            <a:off x="1668463" y="3363913"/>
            <a:ext cx="692150" cy="1063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Oval Callout 19"/>
          <p:cNvSpPr/>
          <p:nvPr/>
        </p:nvSpPr>
        <p:spPr>
          <a:xfrm>
            <a:off x="3492500" y="1268413"/>
            <a:ext cx="1655763" cy="1590675"/>
          </a:xfrm>
          <a:prstGeom prst="wedgeEllipseCallout">
            <a:avLst>
              <a:gd name="adj1" fmla="val -31512"/>
              <a:gd name="adj2" fmla="val 49000"/>
            </a:avLst>
          </a:prstGeom>
          <a:solidFill>
            <a:schemeClr val="accent3">
              <a:lumMod val="40000"/>
              <a:lumOff val="60000"/>
              <a:alpha val="75000"/>
            </a:schemeClr>
          </a:solidFill>
          <a:ln w="28575" cmpd="sng">
            <a:solidFill>
              <a:schemeClr val="accent3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5849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188913"/>
            <a:ext cx="7294563" cy="863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kumimoji="1" lang="ru-RU" altLang="zh-TW" sz="36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Пример: покрытие площадей</a:t>
            </a:r>
            <a:endParaRPr kumimoji="1" lang="en-US" altLang="zh-TW" sz="36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9402" name="文字方塊 1"/>
          <p:cNvSpPr txBox="1">
            <a:spLocks noChangeArrowheads="1"/>
          </p:cNvSpPr>
          <p:nvPr/>
        </p:nvSpPr>
        <p:spPr bwMode="auto">
          <a:xfrm>
            <a:off x="1835150" y="1412875"/>
            <a:ext cx="14255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en-US" altLang="zh-TW" sz="220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EKI-6340-3</a:t>
            </a:r>
          </a:p>
        </p:txBody>
      </p:sp>
      <p:sp>
        <p:nvSpPr>
          <p:cNvPr id="59403" name="文字方塊 15"/>
          <p:cNvSpPr txBox="1">
            <a:spLocks noChangeArrowheads="1"/>
          </p:cNvSpPr>
          <p:nvPr/>
        </p:nvSpPr>
        <p:spPr bwMode="auto">
          <a:xfrm>
            <a:off x="617538" y="5727700"/>
            <a:ext cx="14255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kumimoji="0" lang="en-US" altLang="zh-TW" sz="220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EKI-6340-2</a:t>
            </a:r>
          </a:p>
        </p:txBody>
      </p:sp>
      <p:sp>
        <p:nvSpPr>
          <p:cNvPr id="19" name="Oval Callout 18"/>
          <p:cNvSpPr/>
          <p:nvPr/>
        </p:nvSpPr>
        <p:spPr>
          <a:xfrm>
            <a:off x="539750" y="3951288"/>
            <a:ext cx="1800225" cy="1728787"/>
          </a:xfrm>
          <a:prstGeom prst="wedgeEllipseCallout">
            <a:avLst>
              <a:gd name="adj1" fmla="val -44947"/>
              <a:gd name="adj2" fmla="val -103056"/>
            </a:avLst>
          </a:prstGeom>
          <a:solidFill>
            <a:schemeClr val="accent3">
              <a:lumMod val="40000"/>
              <a:lumOff val="60000"/>
              <a:alpha val="75000"/>
            </a:schemeClr>
          </a:solidFill>
          <a:ln w="28575" cmpd="sng">
            <a:solidFill>
              <a:schemeClr val="accent3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9405" name="TextBox 8"/>
          <p:cNvSpPr txBox="1">
            <a:spLocks noChangeArrowheads="1"/>
          </p:cNvSpPr>
          <p:nvPr/>
        </p:nvSpPr>
        <p:spPr bwMode="auto">
          <a:xfrm>
            <a:off x="5292725" y="1916113"/>
            <a:ext cx="3851275" cy="347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marL="0" lvl="1" eaLnBrk="1" hangingPunct="1">
              <a:lnSpc>
                <a:spcPts val="2000"/>
              </a:lnSpc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>
                <a:solidFill>
                  <a:srgbClr val="008000"/>
                </a:solidFill>
                <a:latin typeface="Calibri" pitchFamily="34" charset="0"/>
              </a:rPr>
              <a:t>Восстановление </a:t>
            </a:r>
            <a: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  <a:t>≦ 20ms </a:t>
            </a:r>
            <a:b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</a:br>
            <a:r>
              <a:rPr kumimoji="0" lang="en-US" altLang="zh-TW" sz="2100">
                <a:solidFill>
                  <a:srgbClr val="BFBFBF"/>
                </a:solidFill>
                <a:latin typeface="Calibri" pitchFamily="34" charset="0"/>
              </a:rPr>
              <a:t>------------------------------------------- </a:t>
            </a:r>
            <a:endParaRPr kumimoji="0" lang="en-US" altLang="zh-TW" sz="2100">
              <a:solidFill>
                <a:srgbClr val="008000"/>
              </a:solidFill>
              <a:latin typeface="Calibri" pitchFamily="34" charset="0"/>
            </a:endParaRPr>
          </a:p>
          <a:p>
            <a:pPr marL="0" lvl="1" eaLnBrk="1" hangingPunct="1">
              <a:lnSpc>
                <a:spcPts val="2000"/>
              </a:lnSpc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>
                <a:solidFill>
                  <a:srgbClr val="008000"/>
                </a:solidFill>
                <a:latin typeface="Calibri" pitchFamily="34" charset="0"/>
              </a:rPr>
              <a:t>Скорость до </a:t>
            </a:r>
            <a: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  <a:t>100Mbps</a:t>
            </a:r>
            <a:b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</a:br>
            <a:r>
              <a:rPr kumimoji="0" lang="en-US" altLang="zh-TW" sz="2100">
                <a:solidFill>
                  <a:srgbClr val="BFBFBF"/>
                </a:solidFill>
                <a:latin typeface="Calibri" pitchFamily="34" charset="0"/>
              </a:rPr>
              <a:t>------------------------------------------- </a:t>
            </a:r>
            <a:endParaRPr kumimoji="0" lang="en-US" altLang="zh-TW" sz="2100">
              <a:solidFill>
                <a:srgbClr val="008000"/>
              </a:solidFill>
              <a:latin typeface="Calibri" pitchFamily="34" charset="0"/>
            </a:endParaRPr>
          </a:p>
          <a:p>
            <a:pPr marL="0" lvl="1" eaLnBrk="1" hangingPunct="1">
              <a:lnSpc>
                <a:spcPts val="2000"/>
              </a:lnSpc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>
                <a:solidFill>
                  <a:srgbClr val="008000"/>
                </a:solidFill>
                <a:latin typeface="Calibri" pitchFamily="34" charset="0"/>
              </a:rPr>
              <a:t>Высокая безопасность</a:t>
            </a:r>
            <a:endParaRPr kumimoji="0" lang="en-US" altLang="zh-TW" sz="2100">
              <a:solidFill>
                <a:srgbClr val="008000"/>
              </a:solidFill>
              <a:latin typeface="Calibri" pitchFamily="34" charset="0"/>
            </a:endParaRPr>
          </a:p>
          <a:p>
            <a:pPr eaLnBrk="1" hangingPunct="1">
              <a:lnSpc>
                <a:spcPts val="2000"/>
              </a:lnSpc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en-US" altLang="zh-TW" sz="2100">
                <a:solidFill>
                  <a:srgbClr val="BFBFBF"/>
                </a:solidFill>
                <a:latin typeface="Calibri" pitchFamily="34" charset="0"/>
              </a:rPr>
              <a:t>------------------------------------------- </a:t>
            </a:r>
            <a:r>
              <a:rPr kumimoji="0" lang="en-US" altLang="zh-TW" sz="2100" b="1">
                <a:solidFill>
                  <a:srgbClr val="008000"/>
                </a:solidFill>
                <a:latin typeface="Calibri" pitchFamily="34" charset="0"/>
              </a:rPr>
              <a:t/>
            </a:r>
            <a:br>
              <a:rPr kumimoji="0" lang="en-US" altLang="zh-TW" sz="2100" b="1">
                <a:solidFill>
                  <a:srgbClr val="008000"/>
                </a:solidFill>
                <a:latin typeface="Calibri" pitchFamily="34" charset="0"/>
              </a:rPr>
            </a:br>
            <a:r>
              <a:rPr kumimoji="0" lang="ru-RU" altLang="zh-TW" sz="2100" b="1">
                <a:solidFill>
                  <a:srgbClr val="000000"/>
                </a:solidFill>
                <a:latin typeface="Calibri" pitchFamily="34" charset="0"/>
              </a:rPr>
              <a:t>Задачи</a:t>
            </a:r>
            <a:r>
              <a:rPr kumimoji="0" lang="en-US" altLang="zh-TW" sz="2100" b="1">
                <a:solidFill>
                  <a:srgbClr val="000000"/>
                </a:solidFill>
                <a:latin typeface="Calibri" pitchFamily="34" charset="0"/>
              </a:rPr>
              <a:t>:</a:t>
            </a:r>
          </a:p>
          <a:p>
            <a:pPr eaLnBrk="1" hangingPunct="1">
              <a:lnSpc>
                <a:spcPts val="2200"/>
              </a:lnSpc>
              <a:spcBef>
                <a:spcPts val="600"/>
              </a:spcBef>
              <a:spcAft>
                <a:spcPts val="3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>
                <a:solidFill>
                  <a:srgbClr val="595959"/>
                </a:solidFill>
                <a:latin typeface="Calibri" pitchFamily="34" charset="0"/>
              </a:rPr>
              <a:t>Видеонаблюдение</a:t>
            </a:r>
            <a:endParaRPr kumimoji="0" lang="en-US" altLang="zh-CN" sz="200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ts val="2200"/>
              </a:lnSpc>
              <a:spcBef>
                <a:spcPts val="600"/>
              </a:spcBef>
              <a:spcAft>
                <a:spcPts val="3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>
                <a:solidFill>
                  <a:srgbClr val="595959"/>
                </a:solidFill>
                <a:latin typeface="Calibri" pitchFamily="34" charset="0"/>
              </a:rPr>
              <a:t>Обслуживание промышленных объектов (напр.нефтянка)</a:t>
            </a:r>
            <a:endParaRPr kumimoji="0" lang="en-US" altLang="zh-CN" sz="200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ts val="2200"/>
              </a:lnSpc>
              <a:spcBef>
                <a:spcPts val="600"/>
              </a:spcBef>
              <a:spcAft>
                <a:spcPts val="3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>
                <a:solidFill>
                  <a:srgbClr val="595959"/>
                </a:solidFill>
                <a:latin typeface="Calibri" pitchFamily="34" charset="0"/>
              </a:rPr>
              <a:t>Быстрое развертывание </a:t>
            </a:r>
            <a:r>
              <a:rPr kumimoji="0" lang="en-US" altLang="zh-CN" sz="2000">
                <a:solidFill>
                  <a:srgbClr val="595959"/>
                </a:solidFill>
                <a:latin typeface="Calibri" pitchFamily="34" charset="0"/>
              </a:rPr>
              <a:t>WiFi</a:t>
            </a:r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3013" y="1543050"/>
            <a:ext cx="1074737" cy="10414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288" y="4294188"/>
            <a:ext cx="1073150" cy="104298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7294563" cy="86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kumimoji="1" lang="ru-RU" altLang="zh-TW" sz="3600" b="1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Пример</a:t>
            </a:r>
            <a:r>
              <a:rPr kumimoji="1" lang="it-IT" altLang="zh-TW" sz="3600" b="1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kumimoji="1" lang="ru-RU" altLang="zh-TW" sz="3600" b="1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скоростной роуминг</a:t>
            </a:r>
            <a:endParaRPr kumimoji="1" lang="en-US" altLang="zh-TW" sz="3600" b="1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7900"/>
            <a:ext cx="5219700" cy="269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TextBox 8"/>
          <p:cNvSpPr txBox="1">
            <a:spLocks noChangeArrowheads="1"/>
          </p:cNvSpPr>
          <p:nvPr/>
        </p:nvSpPr>
        <p:spPr bwMode="auto">
          <a:xfrm>
            <a:off x="5254625" y="1489075"/>
            <a:ext cx="3854450" cy="287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marL="0" lvl="1" eaLnBrk="1" hangingPunct="1">
              <a:lnSpc>
                <a:spcPts val="2000"/>
              </a:lnSpc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>
                <a:solidFill>
                  <a:srgbClr val="008000"/>
                </a:solidFill>
                <a:latin typeface="Calibri" pitchFamily="34" charset="0"/>
              </a:rPr>
              <a:t>Переключение </a:t>
            </a:r>
            <a:r>
              <a:rPr kumimoji="0" lang="zh-TW" altLang="en-US" sz="2100">
                <a:solidFill>
                  <a:srgbClr val="008000"/>
                </a:solidFill>
                <a:latin typeface="Calibri" pitchFamily="34" charset="0"/>
              </a:rPr>
              <a:t>≦</a:t>
            </a:r>
            <a: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  <a:t>20ms</a:t>
            </a:r>
            <a:b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</a:br>
            <a:r>
              <a:rPr kumimoji="0" lang="en-US" altLang="zh-TW" sz="2100">
                <a:solidFill>
                  <a:srgbClr val="BFBFBF"/>
                </a:solidFill>
                <a:latin typeface="Calibri" pitchFamily="34" charset="0"/>
              </a:rPr>
              <a:t>------------------------------------------- </a:t>
            </a:r>
          </a:p>
          <a:p>
            <a:pPr marL="0" lvl="2" eaLnBrk="1" hangingPunct="1">
              <a:lnSpc>
                <a:spcPts val="2000"/>
              </a:lnSpc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>
                <a:solidFill>
                  <a:srgbClr val="008000"/>
                </a:solidFill>
                <a:latin typeface="Calibri" pitchFamily="34" charset="0"/>
              </a:rPr>
              <a:t>Скорость до</a:t>
            </a:r>
            <a:r>
              <a:rPr kumimoji="0" lang="en-US" altLang="zh-TW" sz="2100">
                <a:solidFill>
                  <a:srgbClr val="008000"/>
                </a:solidFill>
                <a:latin typeface="Calibri" pitchFamily="34" charset="0"/>
              </a:rPr>
              <a:t> 100Mbps</a:t>
            </a:r>
          </a:p>
          <a:p>
            <a:pPr marL="0" lvl="2" eaLnBrk="1" hangingPunct="1">
              <a:lnSpc>
                <a:spcPts val="2000"/>
              </a:lnSpc>
            </a:pPr>
            <a:r>
              <a:rPr kumimoji="0" lang="en-US" altLang="zh-TW" sz="2100">
                <a:solidFill>
                  <a:srgbClr val="BFBFBF"/>
                </a:solidFill>
                <a:latin typeface="Calibri" pitchFamily="34" charset="0"/>
              </a:rPr>
              <a:t>------------------------------------------- </a:t>
            </a:r>
            <a:endParaRPr kumimoji="0" lang="en-US" altLang="zh-TW" sz="1600" b="1">
              <a:solidFill>
                <a:srgbClr val="FF0000"/>
              </a:solidFill>
              <a:latin typeface="Calibri" pitchFamily="34" charset="0"/>
              <a:ea typeface="ＭＳ Ｐゴシック" pitchFamily="34" charset="-128"/>
            </a:endParaRPr>
          </a:p>
          <a:p>
            <a:pPr marL="0" lvl="2" eaLnBrk="1" hangingPunct="1">
              <a:lnSpc>
                <a:spcPts val="2500"/>
              </a:lnSpc>
              <a:spcBef>
                <a:spcPts val="500"/>
              </a:spcBef>
              <a:spcAft>
                <a:spcPts val="200"/>
              </a:spcAft>
              <a:buClr>
                <a:srgbClr val="6FC639"/>
              </a:buClr>
              <a:buSzPct val="75000"/>
            </a:pPr>
            <a:r>
              <a:rPr kumimoji="0" lang="ru-RU" altLang="zh-TW" sz="2100" b="1">
                <a:solidFill>
                  <a:srgbClr val="000000"/>
                </a:solidFill>
                <a:latin typeface="Calibri" pitchFamily="34" charset="0"/>
              </a:rPr>
              <a:t>Применения на транспорте:</a:t>
            </a:r>
            <a:endParaRPr kumimoji="0" lang="en-US" altLang="zh-TW" sz="2100" b="1">
              <a:solidFill>
                <a:srgbClr val="000000"/>
              </a:solidFill>
              <a:latin typeface="Calibri" pitchFamily="34" charset="0"/>
            </a:endParaRPr>
          </a:p>
          <a:p>
            <a:pPr marL="0" lvl="2" eaLnBrk="1" hangingPunct="1">
              <a:lnSpc>
                <a:spcPts val="2000"/>
              </a:lnSpc>
              <a:spcBef>
                <a:spcPts val="500"/>
              </a:spcBef>
              <a:spcAft>
                <a:spcPts val="2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>
                <a:solidFill>
                  <a:srgbClr val="595959"/>
                </a:solidFill>
                <a:latin typeface="Calibri" pitchFamily="34" charset="0"/>
              </a:rPr>
              <a:t>Мониторинг мобильных объектов</a:t>
            </a:r>
            <a:endParaRPr kumimoji="0" lang="en-US" altLang="zh-CN" sz="2000">
              <a:solidFill>
                <a:srgbClr val="595959"/>
              </a:solidFill>
              <a:latin typeface="Calibri" pitchFamily="34" charset="0"/>
            </a:endParaRPr>
          </a:p>
          <a:p>
            <a:pPr marL="0" lvl="2" eaLnBrk="1" hangingPunct="1">
              <a:lnSpc>
                <a:spcPts val="2000"/>
              </a:lnSpc>
              <a:spcBef>
                <a:spcPts val="500"/>
              </a:spcBef>
              <a:spcAft>
                <a:spcPts val="2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>
                <a:solidFill>
                  <a:srgbClr val="595959"/>
                </a:solidFill>
                <a:latin typeface="Calibri" pitchFamily="34" charset="0"/>
              </a:rPr>
              <a:t>Видеонаблюдение переездов</a:t>
            </a:r>
            <a:endParaRPr kumimoji="0" lang="en-US" altLang="zh-CN" sz="2000">
              <a:solidFill>
                <a:srgbClr val="595959"/>
              </a:solidFill>
              <a:latin typeface="Calibri" pitchFamily="34" charset="0"/>
            </a:endParaRPr>
          </a:p>
          <a:p>
            <a:pPr marL="0" lvl="2" eaLnBrk="1" hangingPunct="1">
              <a:lnSpc>
                <a:spcPts val="2000"/>
              </a:lnSpc>
              <a:spcBef>
                <a:spcPts val="500"/>
              </a:spcBef>
              <a:spcAft>
                <a:spcPts val="2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TW" sz="2000">
                <a:solidFill>
                  <a:srgbClr val="595959"/>
                </a:solidFill>
                <a:latin typeface="Calibri" pitchFamily="34" charset="0"/>
              </a:rPr>
              <a:t>Информирование пассажиров</a:t>
            </a:r>
            <a:endParaRPr kumimoji="0" lang="en-US" altLang="zh-TW" sz="2000">
              <a:solidFill>
                <a:srgbClr val="595959"/>
              </a:solidFill>
              <a:latin typeface="Calibri" pitchFamily="34" charset="0"/>
            </a:endParaRPr>
          </a:p>
        </p:txBody>
      </p:sp>
      <p:sp>
        <p:nvSpPr>
          <p:cNvPr id="60421" name="文字方塊 9"/>
          <p:cNvSpPr txBox="1">
            <a:spLocks noChangeArrowheads="1"/>
          </p:cNvSpPr>
          <p:nvPr/>
        </p:nvSpPr>
        <p:spPr bwMode="auto">
          <a:xfrm>
            <a:off x="1312863" y="1485900"/>
            <a:ext cx="14255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en-US" altLang="zh-TW" sz="220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EKI-6340-3</a:t>
            </a:r>
          </a:p>
        </p:txBody>
      </p:sp>
      <p:sp>
        <p:nvSpPr>
          <p:cNvPr id="60422" name="文字方塊 11"/>
          <p:cNvSpPr txBox="1">
            <a:spLocks noChangeArrowheads="1"/>
          </p:cNvSpPr>
          <p:nvPr/>
        </p:nvSpPr>
        <p:spPr bwMode="auto">
          <a:xfrm>
            <a:off x="401638" y="5662613"/>
            <a:ext cx="11953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en-US" altLang="zh-TW" sz="220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EKI-6351</a:t>
            </a:r>
          </a:p>
        </p:txBody>
      </p:sp>
      <p:sp>
        <p:nvSpPr>
          <p:cNvPr id="12" name="Oval Callout 11"/>
          <p:cNvSpPr/>
          <p:nvPr/>
        </p:nvSpPr>
        <p:spPr>
          <a:xfrm>
            <a:off x="684213" y="3860800"/>
            <a:ext cx="1858962" cy="1800225"/>
          </a:xfrm>
          <a:prstGeom prst="wedgeEllipseCallout">
            <a:avLst>
              <a:gd name="adj1" fmla="val 79480"/>
              <a:gd name="adj2" fmla="val -68739"/>
            </a:avLst>
          </a:prstGeom>
          <a:solidFill>
            <a:schemeClr val="accent3">
              <a:lumMod val="40000"/>
              <a:lumOff val="60000"/>
              <a:alpha val="75000"/>
            </a:schemeClr>
          </a:solidFill>
          <a:ln w="28575" cmpd="sng">
            <a:solidFill>
              <a:schemeClr val="accent3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60424" name="Picture 2" descr="D:\Advantech\Work\New product-2011\EKI-6351AGN\EKI-6351AG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3487738"/>
            <a:ext cx="12446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Callout 13"/>
          <p:cNvSpPr/>
          <p:nvPr/>
        </p:nvSpPr>
        <p:spPr>
          <a:xfrm>
            <a:off x="2916238" y="1341438"/>
            <a:ext cx="1939925" cy="1727200"/>
          </a:xfrm>
          <a:prstGeom prst="wedgeEllipseCallout">
            <a:avLst>
              <a:gd name="adj1" fmla="val 6322"/>
              <a:gd name="adj2" fmla="val 57882"/>
            </a:avLst>
          </a:prstGeom>
          <a:solidFill>
            <a:schemeClr val="accent3">
              <a:lumMod val="40000"/>
              <a:lumOff val="60000"/>
              <a:alpha val="75000"/>
            </a:schemeClr>
          </a:solidFill>
          <a:ln w="28575" cmpd="sng">
            <a:solidFill>
              <a:schemeClr val="accent3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pic>
        <p:nvPicPr>
          <p:cNvPr id="604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699000"/>
            <a:ext cx="5040313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1557338"/>
            <a:ext cx="1295400" cy="12573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0" y="260350"/>
            <a:ext cx="9144000" cy="136683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algn="l">
              <a:defRPr/>
            </a:pPr>
            <a:r>
              <a:rPr kumimoji="1" lang="ru-RU" altLang="zh-TW" sz="36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Пример</a:t>
            </a:r>
            <a:r>
              <a:rPr kumimoji="1" lang="en-US" altLang="zh-TW" sz="36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kumimoji="1" lang="ru-RU" altLang="zh-TW" sz="3600" b="1" kern="0" dirty="0" smtClean="0">
                <a:solidFill>
                  <a:srgbClr val="000099"/>
                </a:solidFill>
                <a:latin typeface="Tahoma" pitchFamily="34" charset="0"/>
                <a:cs typeface="Tahoma" pitchFamily="34" charset="0"/>
              </a:rPr>
              <a:t>Связь дальнего действия</a:t>
            </a:r>
            <a:endParaRPr kumimoji="1" lang="en-US" altLang="zh-TW" sz="3600" b="1" kern="0" dirty="0" smtClean="0">
              <a:solidFill>
                <a:srgbClr val="000099"/>
              </a:solidFill>
              <a:latin typeface="Tahoma" pitchFamily="34" charset="0"/>
              <a:cs typeface="Tahoma" pitchFamily="34" charset="0"/>
            </a:endParaRPr>
          </a:p>
        </p:txBody>
      </p:sp>
      <p:grpSp>
        <p:nvGrpSpPr>
          <p:cNvPr id="61443" name="群組 1"/>
          <p:cNvGrpSpPr>
            <a:grpSpLocks/>
          </p:cNvGrpSpPr>
          <p:nvPr/>
        </p:nvGrpSpPr>
        <p:grpSpPr bwMode="auto">
          <a:xfrm>
            <a:off x="3403600" y="2651125"/>
            <a:ext cx="5632450" cy="3514725"/>
            <a:chOff x="801464" y="1181562"/>
            <a:chExt cx="7648575" cy="4762500"/>
          </a:xfrm>
        </p:grpSpPr>
        <p:pic>
          <p:nvPicPr>
            <p:cNvPr id="61448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1464" y="1181562"/>
              <a:ext cx="7648575" cy="4762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49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037" y="1540973"/>
              <a:ext cx="216118" cy="2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50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73770">
              <a:off x="2176597" y="2048973"/>
              <a:ext cx="216118" cy="2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51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8557" y="3933653"/>
              <a:ext cx="216118" cy="2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52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7637" y="3415493"/>
              <a:ext cx="216118" cy="2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53" name="TextBox 8"/>
            <p:cNvSpPr txBox="1">
              <a:spLocks noChangeArrowheads="1"/>
            </p:cNvSpPr>
            <p:nvPr/>
          </p:nvSpPr>
          <p:spPr bwMode="auto">
            <a:xfrm rot="-574054">
              <a:off x="3379732" y="3508095"/>
              <a:ext cx="3033131" cy="41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r>
                <a:rPr kumimoji="0" lang="ru-RU" altLang="ru-RU" sz="1400" b="1">
                  <a:solidFill>
                    <a:srgbClr val="FF0000"/>
                  </a:solidFill>
                  <a:latin typeface="Calibri" pitchFamily="34" charset="0"/>
                  <a:ea typeface="ＭＳ Ｐゴシック" pitchFamily="34" charset="-128"/>
                </a:rPr>
                <a:t>Расстояние</a:t>
              </a:r>
              <a:r>
                <a:rPr kumimoji="0" lang="en-US" altLang="ru-RU" sz="1400" b="1">
                  <a:solidFill>
                    <a:srgbClr val="FF0000"/>
                  </a:solidFill>
                  <a:latin typeface="Calibri" pitchFamily="34" charset="0"/>
                  <a:ea typeface="ＭＳ Ｐゴシック" pitchFamily="34" charset="-128"/>
                </a:rPr>
                <a:t>: </a:t>
              </a:r>
              <a:r>
                <a:rPr kumimoji="0" lang="ru-RU" altLang="ru-RU" sz="1400" b="1">
                  <a:solidFill>
                    <a:srgbClr val="FF0000"/>
                  </a:solidFill>
                  <a:latin typeface="Calibri" pitchFamily="34" charset="0"/>
                  <a:ea typeface="ＭＳ Ｐゴシック" pitchFamily="34" charset="-128"/>
                </a:rPr>
                <a:t>до</a:t>
              </a:r>
              <a:r>
                <a:rPr kumimoji="0" lang="en-US" altLang="ru-RU" sz="1400" b="1">
                  <a:solidFill>
                    <a:srgbClr val="FF0000"/>
                  </a:solidFill>
                  <a:latin typeface="Calibri" pitchFamily="34" charset="0"/>
                  <a:ea typeface="ＭＳ Ｐゴシック" pitchFamily="34" charset="-128"/>
                </a:rPr>
                <a:t> 33 Km</a:t>
              </a:r>
            </a:p>
          </p:txBody>
        </p:sp>
      </p:grpSp>
      <p:sp>
        <p:nvSpPr>
          <p:cNvPr id="61444" name="文字方塊 12"/>
          <p:cNvSpPr txBox="1">
            <a:spLocks noChangeArrowheads="1"/>
          </p:cNvSpPr>
          <p:nvPr/>
        </p:nvSpPr>
        <p:spPr bwMode="auto">
          <a:xfrm>
            <a:off x="4932363" y="2062163"/>
            <a:ext cx="1425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kumimoji="0" lang="en-US" altLang="zh-TW" sz="2200">
                <a:solidFill>
                  <a:srgbClr val="000000"/>
                </a:solidFill>
                <a:latin typeface="Calibri" pitchFamily="34" charset="0"/>
                <a:cs typeface="Tahoma" pitchFamily="34" charset="0"/>
              </a:rPr>
              <a:t>EKI-6340-3</a:t>
            </a:r>
          </a:p>
        </p:txBody>
      </p:sp>
      <p:sp>
        <p:nvSpPr>
          <p:cNvPr id="20" name="Oval Callout 19"/>
          <p:cNvSpPr/>
          <p:nvPr/>
        </p:nvSpPr>
        <p:spPr>
          <a:xfrm>
            <a:off x="6732588" y="1341438"/>
            <a:ext cx="2162175" cy="2016125"/>
          </a:xfrm>
          <a:prstGeom prst="wedgeEllipseCallout">
            <a:avLst>
              <a:gd name="adj1" fmla="val -68871"/>
              <a:gd name="adj2" fmla="val 19857"/>
            </a:avLst>
          </a:prstGeom>
          <a:solidFill>
            <a:schemeClr val="accent3">
              <a:lumMod val="40000"/>
              <a:lumOff val="60000"/>
              <a:alpha val="75000"/>
            </a:schemeClr>
          </a:solidFill>
          <a:ln w="28575" cmpd="sng">
            <a:solidFill>
              <a:schemeClr val="accent3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defRPr/>
            </a:pPr>
            <a:endParaRPr kumimoji="0" lang="en-US" altLang="zh-TW" smtClean="0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61446" name="TextBox 8"/>
          <p:cNvSpPr txBox="1">
            <a:spLocks noChangeArrowheads="1"/>
          </p:cNvSpPr>
          <p:nvPr/>
        </p:nvSpPr>
        <p:spPr bwMode="auto">
          <a:xfrm>
            <a:off x="539750" y="2420938"/>
            <a:ext cx="3687763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-179388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marL="0" lvl="1" eaLnBrk="1" hangingPunct="1">
              <a:lnSpc>
                <a:spcPts val="1700"/>
              </a:lnSpc>
              <a:spcBef>
                <a:spcPts val="200"/>
              </a:spcBef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0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Скорость</a:t>
            </a:r>
            <a:r>
              <a:rPr kumimoji="0" lang="en-US" altLang="zh-TW" sz="20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:</a:t>
            </a:r>
            <a:endParaRPr kumimoji="0" lang="en-US" altLang="zh-TW" sz="2100" dirty="0">
              <a:solidFill>
                <a:srgbClr val="008000"/>
              </a:solidFill>
              <a:latin typeface="Calibri" pitchFamily="34" charset="0"/>
            </a:endParaRPr>
          </a:p>
          <a:p>
            <a:pPr marL="0" lvl="1" eaLnBrk="1" hangingPunct="1">
              <a:lnSpc>
                <a:spcPts val="1700"/>
              </a:lnSpc>
              <a:spcBef>
                <a:spcPts val="200"/>
              </a:spcBef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en-US" altLang="zh-TW" sz="2100" dirty="0">
                <a:solidFill>
                  <a:srgbClr val="BFBFBF"/>
                </a:solidFill>
                <a:latin typeface="Calibri" pitchFamily="34" charset="0"/>
              </a:rPr>
              <a:t>------------------------------------</a:t>
            </a:r>
          </a:p>
          <a:p>
            <a:pPr marL="0" lvl="1" eaLnBrk="1" hangingPunct="1">
              <a:lnSpc>
                <a:spcPts val="1700"/>
              </a:lnSpc>
              <a:spcBef>
                <a:spcPts val="200"/>
              </a:spcBef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 dirty="0">
                <a:solidFill>
                  <a:srgbClr val="008000"/>
                </a:solidFill>
                <a:latin typeface="Calibri" pitchFamily="34" charset="0"/>
              </a:rPr>
              <a:t>До</a:t>
            </a:r>
            <a:r>
              <a:rPr kumimoji="0" lang="en-US" altLang="zh-TW" sz="2100" dirty="0">
                <a:solidFill>
                  <a:srgbClr val="008000"/>
                </a:solidFill>
                <a:latin typeface="Calibri" pitchFamily="34" charset="0"/>
              </a:rPr>
              <a:t> 150 Mbps </a:t>
            </a:r>
            <a:r>
              <a:rPr kumimoji="0" lang="ru-RU" altLang="zh-TW" sz="2100" dirty="0" smtClean="0">
                <a:solidFill>
                  <a:srgbClr val="008000"/>
                </a:solidFill>
                <a:latin typeface="Calibri" pitchFamily="34" charset="0"/>
              </a:rPr>
              <a:t>на</a:t>
            </a:r>
            <a:r>
              <a:rPr kumimoji="0" lang="en-US" altLang="zh-TW" sz="2100" dirty="0" smtClean="0">
                <a:solidFill>
                  <a:srgbClr val="008000"/>
                </a:solidFill>
                <a:latin typeface="Calibri" pitchFamily="34" charset="0"/>
              </a:rPr>
              <a:t> </a:t>
            </a:r>
            <a:r>
              <a:rPr kumimoji="0" lang="en-US" altLang="zh-TW" sz="2100" dirty="0">
                <a:solidFill>
                  <a:srgbClr val="008000"/>
                </a:solidFill>
                <a:latin typeface="Calibri" pitchFamily="34" charset="0"/>
              </a:rPr>
              <a:t>2 </a:t>
            </a:r>
            <a:r>
              <a:rPr kumimoji="0" lang="ru-RU" altLang="zh-TW" sz="2100" dirty="0" err="1">
                <a:solidFill>
                  <a:srgbClr val="008000"/>
                </a:solidFill>
                <a:latin typeface="Calibri" pitchFamily="34" charset="0"/>
              </a:rPr>
              <a:t>хопах</a:t>
            </a:r>
            <a:endParaRPr kumimoji="0" lang="en-US" altLang="zh-TW" sz="2100" dirty="0">
              <a:solidFill>
                <a:srgbClr val="008000"/>
              </a:solidFill>
              <a:latin typeface="Calibri" pitchFamily="34" charset="0"/>
            </a:endParaRPr>
          </a:p>
          <a:p>
            <a:pPr marL="0" lvl="1" eaLnBrk="1" hangingPunct="1">
              <a:lnSpc>
                <a:spcPts val="1700"/>
              </a:lnSpc>
              <a:spcBef>
                <a:spcPts val="200"/>
              </a:spcBef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en-US" altLang="zh-TW" sz="2100" dirty="0">
                <a:solidFill>
                  <a:srgbClr val="BFBFBF"/>
                </a:solidFill>
                <a:latin typeface="Calibri" pitchFamily="34" charset="0"/>
              </a:rPr>
              <a:t>------------------------------------</a:t>
            </a:r>
          </a:p>
          <a:p>
            <a:pPr marL="0" lvl="1" eaLnBrk="1" hangingPunct="1">
              <a:lnSpc>
                <a:spcPts val="1700"/>
              </a:lnSpc>
              <a:spcBef>
                <a:spcPts val="200"/>
              </a:spcBef>
              <a:spcAft>
                <a:spcPts val="300"/>
              </a:spcAft>
              <a:buClr>
                <a:srgbClr val="6FC639"/>
              </a:buClr>
              <a:buSzPct val="100000"/>
            </a:pPr>
            <a:r>
              <a:rPr kumimoji="0" lang="ru-RU" altLang="zh-TW" sz="2100" dirty="0">
                <a:solidFill>
                  <a:srgbClr val="008000"/>
                </a:solidFill>
                <a:latin typeface="Calibri" pitchFamily="34" charset="0"/>
              </a:rPr>
              <a:t>До</a:t>
            </a:r>
            <a:r>
              <a:rPr kumimoji="0" lang="en-US" altLang="zh-TW" sz="2100" dirty="0">
                <a:solidFill>
                  <a:srgbClr val="008000"/>
                </a:solidFill>
                <a:latin typeface="Calibri" pitchFamily="34" charset="0"/>
              </a:rPr>
              <a:t> 100 Mbps </a:t>
            </a:r>
            <a:r>
              <a:rPr kumimoji="0" lang="ru-RU" altLang="zh-TW" sz="2100" dirty="0" smtClean="0">
                <a:solidFill>
                  <a:srgbClr val="008000"/>
                </a:solidFill>
                <a:latin typeface="Calibri" pitchFamily="34" charset="0"/>
              </a:rPr>
              <a:t>на</a:t>
            </a:r>
            <a:r>
              <a:rPr kumimoji="0" lang="en-US" altLang="zh-TW" sz="2100" dirty="0" smtClean="0">
                <a:solidFill>
                  <a:srgbClr val="008000"/>
                </a:solidFill>
                <a:latin typeface="Calibri" pitchFamily="34" charset="0"/>
              </a:rPr>
              <a:t> </a:t>
            </a:r>
            <a:r>
              <a:rPr kumimoji="0" lang="en-US" altLang="zh-TW" sz="2100" dirty="0">
                <a:solidFill>
                  <a:srgbClr val="008000"/>
                </a:solidFill>
                <a:latin typeface="Calibri" pitchFamily="34" charset="0"/>
              </a:rPr>
              <a:t>10 </a:t>
            </a:r>
            <a:r>
              <a:rPr kumimoji="0" lang="ru-RU" altLang="zh-TW" sz="2100" dirty="0" err="1">
                <a:solidFill>
                  <a:srgbClr val="008000"/>
                </a:solidFill>
                <a:latin typeface="Calibri" pitchFamily="34" charset="0"/>
              </a:rPr>
              <a:t>хопах</a:t>
            </a:r>
            <a:r>
              <a:rPr kumimoji="0" lang="en-US" altLang="zh-TW" sz="2100" dirty="0">
                <a:solidFill>
                  <a:srgbClr val="008000"/>
                </a:solidFill>
                <a:latin typeface="Calibri" pitchFamily="34" charset="0"/>
              </a:rPr>
              <a:t> </a:t>
            </a:r>
            <a:br>
              <a:rPr kumimoji="0" lang="en-US" altLang="zh-TW" sz="2100" dirty="0">
                <a:solidFill>
                  <a:srgbClr val="008000"/>
                </a:solidFill>
                <a:latin typeface="Calibri" pitchFamily="34" charset="0"/>
              </a:rPr>
            </a:br>
            <a:r>
              <a:rPr kumimoji="0" lang="en-US" altLang="zh-TW" sz="2100" dirty="0">
                <a:solidFill>
                  <a:srgbClr val="BFBFBF"/>
                </a:solidFill>
                <a:latin typeface="Calibri" pitchFamily="34" charset="0"/>
              </a:rPr>
              <a:t>------------------------------------</a:t>
            </a:r>
            <a:endParaRPr kumimoji="0" lang="en-US" altLang="zh-TW" sz="2100" b="1" dirty="0">
              <a:solidFill>
                <a:srgbClr val="008000"/>
              </a:solidFill>
              <a:latin typeface="Calibri" pitchFamily="34" charset="0"/>
            </a:endParaRPr>
          </a:p>
          <a:p>
            <a:pPr marL="0" lvl="1" eaLnBrk="1" hangingPunct="1">
              <a:lnSpc>
                <a:spcPts val="1700"/>
              </a:lnSpc>
              <a:spcBef>
                <a:spcPts val="800"/>
              </a:spcBef>
              <a:spcAft>
                <a:spcPts val="900"/>
              </a:spcAft>
              <a:buClr>
                <a:srgbClr val="6FC639"/>
              </a:buClr>
              <a:buSzPct val="100000"/>
            </a:pPr>
            <a:r>
              <a:rPr kumimoji="0" lang="ru-RU" altLang="zh-TW" sz="20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Применения</a:t>
            </a:r>
            <a:r>
              <a:rPr kumimoji="0" lang="en-US" altLang="zh-TW" sz="2000" b="1" dirty="0">
                <a:solidFill>
                  <a:srgbClr val="000000"/>
                </a:solidFill>
                <a:latin typeface="Calibri" pitchFamily="34" charset="0"/>
                <a:ea typeface="ＭＳ Ｐゴシック" pitchFamily="34" charset="-128"/>
              </a:rPr>
              <a:t>:</a:t>
            </a:r>
          </a:p>
          <a:p>
            <a:pPr eaLnBrk="1" hangingPunct="1">
              <a:lnSpc>
                <a:spcPts val="2200"/>
              </a:lnSpc>
              <a:spcAft>
                <a:spcPts val="3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 dirty="0">
                <a:solidFill>
                  <a:srgbClr val="595959"/>
                </a:solidFill>
                <a:latin typeface="Calibri" pitchFamily="34" charset="0"/>
              </a:rPr>
              <a:t>Наблюдения за </a:t>
            </a:r>
            <a:r>
              <a:rPr kumimoji="0" lang="ru-RU" altLang="zh-CN" sz="2000" dirty="0" err="1">
                <a:solidFill>
                  <a:srgbClr val="595959"/>
                </a:solidFill>
                <a:latin typeface="Calibri" pitchFamily="34" charset="0"/>
              </a:rPr>
              <a:t>нефт.вышками</a:t>
            </a:r>
            <a:endParaRPr kumimoji="0" lang="en-US" altLang="zh-CN" sz="2000" dirty="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ts val="2200"/>
              </a:lnSpc>
              <a:spcAft>
                <a:spcPts val="3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 dirty="0">
                <a:solidFill>
                  <a:srgbClr val="595959"/>
                </a:solidFill>
                <a:latin typeface="Calibri" pitchFamily="34" charset="0"/>
              </a:rPr>
              <a:t>Контроль </a:t>
            </a:r>
            <a:r>
              <a:rPr kumimoji="0" lang="ru-RU" altLang="zh-CN" sz="2000" dirty="0" err="1">
                <a:solidFill>
                  <a:srgbClr val="595959"/>
                </a:solidFill>
                <a:latin typeface="Calibri" pitchFamily="34" charset="0"/>
              </a:rPr>
              <a:t>окр.среды</a:t>
            </a:r>
            <a:endParaRPr kumimoji="0" lang="en-US" altLang="zh-CN" sz="2000" dirty="0">
              <a:solidFill>
                <a:srgbClr val="595959"/>
              </a:solidFill>
              <a:latin typeface="Calibri" pitchFamily="34" charset="0"/>
            </a:endParaRPr>
          </a:p>
          <a:p>
            <a:pPr eaLnBrk="1" hangingPunct="1">
              <a:lnSpc>
                <a:spcPts val="2200"/>
              </a:lnSpc>
              <a:spcAft>
                <a:spcPts val="300"/>
              </a:spcAft>
              <a:buClr>
                <a:srgbClr val="6FC639"/>
              </a:buClr>
              <a:buSzPct val="75000"/>
              <a:buFont typeface="Wingdings" pitchFamily="2" charset="2"/>
              <a:buChar char="§"/>
            </a:pPr>
            <a:r>
              <a:rPr kumimoji="0" lang="ru-RU" altLang="zh-CN" sz="2000" dirty="0">
                <a:solidFill>
                  <a:srgbClr val="595959"/>
                </a:solidFill>
                <a:latin typeface="Calibri" pitchFamily="34" charset="0"/>
              </a:rPr>
              <a:t>Мониторинг промышленных объектов</a:t>
            </a:r>
            <a:endParaRPr kumimoji="0" lang="en-US" altLang="zh-CN" sz="2000" dirty="0">
              <a:solidFill>
                <a:srgbClr val="595959"/>
              </a:solidFill>
              <a:latin typeface="Calibri" pitchFamily="34" charset="0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2950" y="1628775"/>
            <a:ext cx="1436688" cy="13954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4022725"/>
            <a:ext cx="21844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Slide Number Placeholder 4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smtClean="0">
                <a:solidFill>
                  <a:srgbClr val="808080"/>
                </a:solidFill>
                <a:latin typeface="Times New Roman" pitchFamily="18" charset="0"/>
              </a:rPr>
              <a:t>- </a:t>
            </a:r>
            <a:fld id="{6E09E1DD-A2C9-4542-A0DD-01B23479932A}" type="slidenum">
              <a:rPr lang="en-US" altLang="zh-TW" smtClean="0">
                <a:solidFill>
                  <a:srgbClr val="808080"/>
                </a:solidFill>
                <a:latin typeface="Times New Roman" pitchFamily="18" charset="0"/>
              </a:rPr>
              <a:pPr eaLnBrk="1" hangingPunct="1"/>
              <a:t>24</a:t>
            </a:fld>
            <a:r>
              <a:rPr lang="en-US" altLang="zh-TW" smtClean="0">
                <a:solidFill>
                  <a:srgbClr val="808080"/>
                </a:solidFill>
                <a:latin typeface="Times New Roman" pitchFamily="18" charset="0"/>
              </a:rPr>
              <a:t> -</a:t>
            </a:r>
          </a:p>
        </p:txBody>
      </p:sp>
      <p:sp>
        <p:nvSpPr>
          <p:cNvPr id="62468" name="標題 1"/>
          <p:cNvSpPr>
            <a:spLocks noGrp="1"/>
          </p:cNvSpPr>
          <p:nvPr>
            <p:ph type="title"/>
          </p:nvPr>
        </p:nvSpPr>
        <p:spPr>
          <a:xfrm>
            <a:off x="593725" y="228600"/>
            <a:ext cx="8093075" cy="692150"/>
          </a:xfrm>
        </p:spPr>
        <p:txBody>
          <a:bodyPr/>
          <a:lstStyle/>
          <a:p>
            <a:r>
              <a:rPr lang="ru-RU" altLang="zh-TW" dirty="0" smtClean="0">
                <a:cs typeface="Tahoma" pitchFamily="34" charset="0"/>
              </a:rPr>
              <a:t>Антенны</a:t>
            </a:r>
            <a:r>
              <a:rPr lang="en-US" altLang="zh-TW" dirty="0" smtClean="0">
                <a:cs typeface="Tahoma" pitchFamily="34" charset="0"/>
              </a:rPr>
              <a:t> WLAN</a:t>
            </a:r>
            <a:endParaRPr lang="zh-TW" altLang="en-US" dirty="0" smtClean="0">
              <a:ea typeface="Arial Unicode MS" pitchFamily="34" charset="-128"/>
              <a:cs typeface="Tahoma" pitchFamily="34" charset="0"/>
            </a:endParaRPr>
          </a:p>
        </p:txBody>
      </p:sp>
      <p:sp>
        <p:nvSpPr>
          <p:cNvPr id="7" name="Rectangle 6"/>
          <p:cNvSpPr txBox="1">
            <a:spLocks noChangeArrowheads="1"/>
          </p:cNvSpPr>
          <p:nvPr/>
        </p:nvSpPr>
        <p:spPr bwMode="auto">
          <a:xfrm>
            <a:off x="457200" y="1050925"/>
            <a:ext cx="82296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sz="2000" u="sng" dirty="0" smtClean="0">
                <a:solidFill>
                  <a:srgbClr val="0033CC"/>
                </a:solidFill>
              </a:rPr>
              <a:t>Omni</a:t>
            </a:r>
            <a:r>
              <a:rPr lang="en-US" sz="2000" dirty="0" smtClean="0">
                <a:solidFill>
                  <a:srgbClr val="000000"/>
                </a:solidFill>
              </a:rPr>
              <a:t> (</a:t>
            </a:r>
            <a:r>
              <a:rPr lang="ru-RU" sz="2000" dirty="0" smtClean="0">
                <a:solidFill>
                  <a:srgbClr val="000000"/>
                </a:solidFill>
              </a:rPr>
              <a:t>всенаправленная</a:t>
            </a:r>
            <a:r>
              <a:rPr lang="en-US" sz="2000" dirty="0" smtClean="0">
                <a:solidFill>
                  <a:srgbClr val="000000"/>
                </a:solidFill>
              </a:rPr>
              <a:t>) – </a:t>
            </a:r>
            <a:r>
              <a:rPr lang="ru-RU" sz="2000" dirty="0" smtClean="0">
                <a:solidFill>
                  <a:srgbClr val="000000"/>
                </a:solidFill>
              </a:rPr>
              <a:t>Принимает и передает со всех направлений</a:t>
            </a:r>
            <a:r>
              <a:rPr lang="en-US" sz="2000" dirty="0" smtClean="0">
                <a:solidFill>
                  <a:srgbClr val="000000"/>
                </a:solidFill>
              </a:rPr>
              <a:t>. </a:t>
            </a:r>
            <a:r>
              <a:rPr lang="ru-RU" sz="2000" dirty="0" smtClean="0">
                <a:solidFill>
                  <a:srgbClr val="000000"/>
                </a:solidFill>
              </a:rPr>
              <a:t>Используется, когда направление на вторую станцию непостоянно или неизвестно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</a:p>
          <a:p>
            <a:pPr lvl="1"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Форма ДНА – «бублик» (</a:t>
            </a:r>
            <a:r>
              <a:rPr lang="ru-RU" sz="1600" dirty="0" err="1" smtClean="0">
                <a:solidFill>
                  <a:srgbClr val="000000"/>
                </a:solidFill>
              </a:rPr>
              <a:t>тороид</a:t>
            </a:r>
            <a:r>
              <a:rPr lang="ru-RU" sz="1600" dirty="0" smtClean="0">
                <a:solidFill>
                  <a:srgbClr val="000000"/>
                </a:solidFill>
              </a:rPr>
              <a:t>)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Наиболее проста в использовании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Для покрытия площадных объектов</a:t>
            </a:r>
            <a:endParaRPr lang="en-US" sz="1600" dirty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ru-RU" sz="1600" dirty="0" smtClean="0">
                <a:solidFill>
                  <a:srgbClr val="FF0000"/>
                </a:solidFill>
              </a:rPr>
              <a:t>Минус</a:t>
            </a:r>
            <a:r>
              <a:rPr lang="en-US" sz="1600" dirty="0" smtClean="0">
                <a:solidFill>
                  <a:srgbClr val="000000"/>
                </a:solidFill>
              </a:rPr>
              <a:t>: </a:t>
            </a:r>
            <a:r>
              <a:rPr lang="ru-RU" sz="1600" u="sng" dirty="0" smtClean="0">
                <a:solidFill>
                  <a:srgbClr val="000000"/>
                </a:solidFill>
              </a:rPr>
              <a:t>Плохое покрытие прямо под антенной</a:t>
            </a:r>
            <a:endParaRPr lang="en-US" u="sng" dirty="0" smtClean="0">
              <a:solidFill>
                <a:srgbClr val="00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en-US" sz="2000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sz="2000" u="sng" dirty="0" smtClean="0">
                <a:solidFill>
                  <a:srgbClr val="0033CC"/>
                </a:solidFill>
              </a:rPr>
              <a:t>Направленная</a:t>
            </a:r>
            <a:r>
              <a:rPr lang="en-US" sz="2000" dirty="0" smtClean="0">
                <a:solidFill>
                  <a:srgbClr val="000000"/>
                </a:solidFill>
              </a:rPr>
              <a:t> – </a:t>
            </a:r>
            <a:r>
              <a:rPr lang="ru-RU" sz="2000" dirty="0" smtClean="0">
                <a:solidFill>
                  <a:srgbClr val="000000"/>
                </a:solidFill>
              </a:rPr>
              <a:t>Принимает и передает в определённом направлении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</a:p>
          <a:p>
            <a:pPr lvl="1"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Форма ДНА – конус или шар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Для направленной передачи или покрытия вытянутых</a:t>
            </a:r>
            <a:br>
              <a:rPr lang="ru-RU" sz="1600" dirty="0" smtClean="0">
                <a:solidFill>
                  <a:srgbClr val="000000"/>
                </a:solidFill>
              </a:rPr>
            </a:br>
            <a:r>
              <a:rPr lang="ru-RU" sz="1600" dirty="0" smtClean="0">
                <a:solidFill>
                  <a:srgbClr val="000000"/>
                </a:solidFill>
              </a:rPr>
              <a:t> зон</a:t>
            </a:r>
            <a:endParaRPr lang="en-US" sz="1600" dirty="0" smtClean="0">
              <a:solidFill>
                <a:srgbClr val="000000"/>
              </a:solidFill>
            </a:endParaRPr>
          </a:p>
          <a:p>
            <a:pPr lvl="1"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Монтаж иногда может быть затруднён</a:t>
            </a:r>
            <a:endParaRPr lang="en-US" sz="1600" dirty="0" smtClean="0">
              <a:solidFill>
                <a:srgbClr val="000000"/>
              </a:solidFill>
            </a:endParaRPr>
          </a:p>
        </p:txBody>
      </p:sp>
      <p:pic>
        <p:nvPicPr>
          <p:cNvPr id="624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63" y="1692275"/>
            <a:ext cx="2489200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9238" y="5868988"/>
            <a:ext cx="6954837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solidFill>
                  <a:schemeClr val="bg2"/>
                </a:solidFill>
                <a:latin typeface="+mn-lt"/>
              </a:rPr>
              <a:t>Примечание. Встроенные антенны – ненаправленные вертикально ориентированные!</a:t>
            </a:r>
            <a:endParaRPr lang="en-US" sz="1200" b="1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 txBox="1">
            <a:spLocks/>
          </p:cNvSpPr>
          <p:nvPr/>
        </p:nvSpPr>
        <p:spPr>
          <a:xfrm>
            <a:off x="200892" y="2600908"/>
            <a:ext cx="8742217" cy="1656184"/>
          </a:xfrm>
          <a:prstGeom prst="rect">
            <a:avLst/>
          </a:prstGeom>
        </p:spPr>
        <p:txBody>
          <a:bodyPr/>
          <a:lstStyle>
            <a:lvl1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lang="zh-TW" altLang="en-US" sz="2800" b="1" kern="120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2pPr>
            <a:lvl3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3pPr>
            <a:lvl4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4pPr>
            <a:lvl5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5pPr>
            <a:lvl6pPr marL="4572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6pPr>
            <a:lvl7pPr marL="9144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7pPr>
            <a:lvl8pPr marL="13716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8pPr>
            <a:lvl9pPr marL="18288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9pPr>
          </a:lstStyle>
          <a:p>
            <a:r>
              <a:rPr lang="ru-RU" altLang="zh-TW" smtClean="0">
                <a:solidFill>
                  <a:srgbClr val="002060"/>
                </a:solidFill>
              </a:rPr>
              <a:t>Спасибо за внимание!</a:t>
            </a:r>
            <a:br>
              <a:rPr lang="ru-RU" altLang="zh-TW" smtClean="0">
                <a:solidFill>
                  <a:srgbClr val="002060"/>
                </a:solidFill>
              </a:rPr>
            </a:br>
            <a:r>
              <a:rPr lang="ru-RU" altLang="zh-TW" smtClean="0">
                <a:solidFill>
                  <a:srgbClr val="002060"/>
                </a:solidFill>
              </a:rPr>
              <a:t/>
            </a:r>
            <a:br>
              <a:rPr lang="ru-RU" altLang="zh-TW" smtClean="0">
                <a:solidFill>
                  <a:srgbClr val="002060"/>
                </a:solidFill>
              </a:rPr>
            </a:br>
            <a:r>
              <a:rPr lang="ru-RU" altLang="zh-TW" smtClean="0">
                <a:solidFill>
                  <a:srgbClr val="002060"/>
                </a:solidFill>
              </a:rPr>
              <a:t>Какие есть вопросы?</a:t>
            </a:r>
            <a:endParaRPr lang="ru-RU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487" y="4778568"/>
            <a:ext cx="7822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 </a:t>
            </a:r>
            <a:r>
              <a:rPr lang="ru-RU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495 </a:t>
            </a:r>
            <a:r>
              <a:rPr lang="ru-RU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232 16 92</a:t>
            </a:r>
          </a:p>
          <a:p>
            <a:r>
              <a:rPr lang="ru-RU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en-US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800</a:t>
            </a:r>
            <a:r>
              <a:rPr lang="en-US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555</a:t>
            </a:r>
            <a:r>
              <a:rPr lang="en-US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r>
              <a:rPr lang="en-US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endParaRPr lang="ru-RU" i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Alexander.lifanov@advantech.com</a:t>
            </a:r>
            <a:endParaRPr lang="ru-RU" i="1" dirty="0" smtClean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i="1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</a:t>
            </a:r>
            <a:r>
              <a:rPr lang="en-US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://www.facebook.com/AdvantechRussia</a:t>
            </a:r>
          </a:p>
          <a:p>
            <a:r>
              <a:rPr lang="en-US" i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https://www.linkedin.com/groups/Advantech-Russia-5050985</a:t>
            </a:r>
            <a:endParaRPr lang="ru-RU" i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33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8" descr="EKI-7626C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50" y="1243013"/>
            <a:ext cx="150495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標題 1"/>
          <p:cNvSpPr>
            <a:spLocks noGrp="1"/>
          </p:cNvSpPr>
          <p:nvPr>
            <p:ph type="title"/>
          </p:nvPr>
        </p:nvSpPr>
        <p:spPr>
          <a:xfrm>
            <a:off x="95250" y="153988"/>
            <a:ext cx="8896350" cy="692150"/>
          </a:xfrm>
        </p:spPr>
        <p:txBody>
          <a:bodyPr/>
          <a:lstStyle/>
          <a:p>
            <a:pPr algn="ctr" eaLnBrk="1" hangingPunct="1"/>
            <a:r>
              <a:rPr lang="ru-RU" altLang="zh-TW" sz="2400" smtClean="0">
                <a:latin typeface="Tahoma" pitchFamily="34" charset="0"/>
                <a:cs typeface="Tahoma" pitchFamily="34" charset="0"/>
              </a:rPr>
              <a:t>Оборудование для промышленных коммуникаций</a:t>
            </a:r>
            <a:endParaRPr lang="zh-TW" altLang="en-US" sz="240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3521075" y="2987675"/>
            <a:ext cx="2144713" cy="56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altLang="zh-TW" sz="1400"/>
              <a:t>Коммутаторы</a:t>
            </a:r>
            <a:br>
              <a:rPr lang="ru-RU" altLang="zh-TW" sz="1400"/>
            </a:br>
            <a:r>
              <a:rPr lang="en-US" altLang="zh-TW" sz="1400"/>
              <a:t>Industrial  Ethernet</a:t>
            </a:r>
            <a:endParaRPr lang="en-US" altLang="zh-TW" sz="1400" b="0"/>
          </a:p>
        </p:txBody>
      </p:sp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893763" y="2738438"/>
            <a:ext cx="166846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altLang="zh-TW" sz="1400"/>
              <a:t>Серверы устройств</a:t>
            </a:r>
            <a:endParaRPr lang="en-US" altLang="zh-TW" sz="1400" b="0"/>
          </a:p>
        </p:txBody>
      </p:sp>
      <p:sp>
        <p:nvSpPr>
          <p:cNvPr id="27654" name="Rectangle 12"/>
          <p:cNvSpPr>
            <a:spLocks noChangeArrowheads="1"/>
          </p:cNvSpPr>
          <p:nvPr/>
        </p:nvSpPr>
        <p:spPr bwMode="auto">
          <a:xfrm>
            <a:off x="2154238" y="5715000"/>
            <a:ext cx="53975" cy="539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 b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27655" name="Rectangle 13"/>
          <p:cNvSpPr>
            <a:spLocks noChangeArrowheads="1"/>
          </p:cNvSpPr>
          <p:nvPr/>
        </p:nvSpPr>
        <p:spPr bwMode="auto">
          <a:xfrm>
            <a:off x="9066213" y="5716588"/>
            <a:ext cx="53975" cy="539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 b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27656" name="Rectangle 14"/>
          <p:cNvSpPr>
            <a:spLocks noChangeArrowheads="1"/>
          </p:cNvSpPr>
          <p:nvPr/>
        </p:nvSpPr>
        <p:spPr bwMode="auto">
          <a:xfrm>
            <a:off x="6924675" y="5715000"/>
            <a:ext cx="53975" cy="5762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 b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27657" name="Rectangle 15"/>
          <p:cNvSpPr>
            <a:spLocks noChangeArrowheads="1"/>
          </p:cNvSpPr>
          <p:nvPr/>
        </p:nvSpPr>
        <p:spPr bwMode="auto">
          <a:xfrm>
            <a:off x="4610100" y="5705475"/>
            <a:ext cx="53975" cy="57626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TW" altLang="en-US" sz="1800" b="0">
              <a:solidFill>
                <a:schemeClr val="tx1"/>
              </a:solidFill>
              <a:latin typeface="Garamond" pitchFamily="18" charset="0"/>
            </a:endParaRPr>
          </a:p>
        </p:txBody>
      </p:sp>
      <p:pic>
        <p:nvPicPr>
          <p:cNvPr id="27658" name="Picture 3" descr="D:\Image Lib\PIC\EKI-DS\EKI-1351_New\eki-1352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728663"/>
            <a:ext cx="1201738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5" descr="D:\Image Lib\PIC\EKI-DS\EKI-1521_new\EKI-1521_S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1214438"/>
            <a:ext cx="1143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Text Box 5"/>
          <p:cNvSpPr txBox="1">
            <a:spLocks noChangeArrowheads="1"/>
          </p:cNvSpPr>
          <p:nvPr/>
        </p:nvSpPr>
        <p:spPr bwMode="auto">
          <a:xfrm>
            <a:off x="6783388" y="2979738"/>
            <a:ext cx="200501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lnSpc>
                <a:spcPct val="11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altLang="zh-TW" sz="1400"/>
              <a:t>Беспроводная связь</a:t>
            </a:r>
            <a:endParaRPr lang="en-US" altLang="zh-TW" sz="1400" b="0"/>
          </a:p>
        </p:txBody>
      </p:sp>
      <p:pic>
        <p:nvPicPr>
          <p:cNvPr id="27661" name="Picture 12" descr="C:\!ICOM_\ICOM-Photo\ICOM-PD photo\EKI-6300 Series\EKI-6343AGN_new\EKI-6343AGN_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538" y="1398588"/>
            <a:ext cx="144145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4" descr="C:\!ICOM_\ICOM-Photo\ICOM-PD photo\EKI-6300 Series\EKI-6311GN\EKI-6311GN_B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4" t="4771" r="28439"/>
          <a:stretch>
            <a:fillRect/>
          </a:stretch>
        </p:blipFill>
        <p:spPr bwMode="auto">
          <a:xfrm>
            <a:off x="7575550" y="1508125"/>
            <a:ext cx="61595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18" descr="EKI-4654R_B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2373313"/>
            <a:ext cx="2873375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64" name="Group 10"/>
          <p:cNvGrpSpPr>
            <a:grpSpLocks/>
          </p:cNvGrpSpPr>
          <p:nvPr/>
        </p:nvGrpSpPr>
        <p:grpSpPr bwMode="auto">
          <a:xfrm>
            <a:off x="3463925" y="1263650"/>
            <a:ext cx="1571625" cy="1357313"/>
            <a:chOff x="691" y="926"/>
            <a:chExt cx="1302" cy="1119"/>
          </a:xfrm>
        </p:grpSpPr>
        <p:pic>
          <p:nvPicPr>
            <p:cNvPr id="27675" name="Picture 4" descr="EKI-2525-left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" y="935"/>
              <a:ext cx="57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76" name="Picture 10" descr="EKI-2528-left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0" y="926"/>
              <a:ext cx="579" cy="1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77" name="Picture 6" descr="EKI-2541M-left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7" y="973"/>
              <a:ext cx="566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665" name="Text Box 14"/>
          <p:cNvSpPr txBox="1">
            <a:spLocks noChangeArrowheads="1"/>
          </p:cNvSpPr>
          <p:nvPr/>
        </p:nvSpPr>
        <p:spPr bwMode="auto">
          <a:xfrm>
            <a:off x="919163" y="3208338"/>
            <a:ext cx="3151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i="1">
                <a:solidFill>
                  <a:srgbClr val="FF0000"/>
                </a:solidFill>
                <a:latin typeface="Calibri" pitchFamily="34" charset="0"/>
              </a:rPr>
              <a:t>EKI-1xxx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i="1">
                <a:solidFill>
                  <a:srgbClr val="FF0000"/>
                </a:solidFill>
                <a:latin typeface="Calibri" pitchFamily="34" charset="0"/>
              </a:rPr>
              <a:t>ADAM-654X</a:t>
            </a:r>
          </a:p>
        </p:txBody>
      </p:sp>
      <p:sp>
        <p:nvSpPr>
          <p:cNvPr id="27666" name="Text Box 14"/>
          <p:cNvSpPr txBox="1">
            <a:spLocks noChangeArrowheads="1"/>
          </p:cNvSpPr>
          <p:nvPr/>
        </p:nvSpPr>
        <p:spPr bwMode="auto">
          <a:xfrm>
            <a:off x="3408363" y="3446463"/>
            <a:ext cx="3151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i="1">
                <a:solidFill>
                  <a:srgbClr val="FF0000"/>
                </a:solidFill>
                <a:latin typeface="Calibri" pitchFamily="34" charset="0"/>
              </a:rPr>
              <a:t>EKI-2xxx/</a:t>
            </a:r>
            <a:r>
              <a:rPr lang="ru-RU" altLang="zh-TW" sz="1800" i="1">
                <a:solidFill>
                  <a:srgbClr val="FF0000"/>
                </a:solidFill>
                <a:latin typeface="Calibri" pitchFamily="34" charset="0"/>
              </a:rPr>
              <a:t>3ххх/</a:t>
            </a:r>
            <a:r>
              <a:rPr lang="en-US" altLang="zh-TW" sz="1800" i="1">
                <a:solidFill>
                  <a:srgbClr val="FF0000"/>
                </a:solidFill>
                <a:latin typeface="Calibri" pitchFamily="34" charset="0"/>
              </a:rPr>
              <a:t>4xxx</a:t>
            </a:r>
            <a:r>
              <a:rPr lang="ru-RU" altLang="zh-TW" sz="1800" i="1">
                <a:solidFill>
                  <a:srgbClr val="FF0000"/>
                </a:solidFill>
                <a:latin typeface="Calibri" pitchFamily="34" charset="0"/>
              </a:rPr>
              <a:t>/6ххх</a:t>
            </a:r>
            <a:r>
              <a:rPr lang="en-US" altLang="zh-TW" sz="1800" i="1">
                <a:solidFill>
                  <a:srgbClr val="FF0000"/>
                </a:solidFill>
                <a:latin typeface="Calibri" pitchFamily="34" charset="0"/>
              </a:rPr>
              <a:t>/7xxx </a:t>
            </a:r>
          </a:p>
        </p:txBody>
      </p:sp>
      <p:sp>
        <p:nvSpPr>
          <p:cNvPr id="27667" name="Text Box 14"/>
          <p:cNvSpPr txBox="1">
            <a:spLocks noChangeArrowheads="1"/>
          </p:cNvSpPr>
          <p:nvPr/>
        </p:nvSpPr>
        <p:spPr bwMode="auto">
          <a:xfrm>
            <a:off x="6653213" y="3440113"/>
            <a:ext cx="2135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buChar char="»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i="1">
                <a:solidFill>
                  <a:srgbClr val="FF0000"/>
                </a:solidFill>
                <a:latin typeface="Calibri" pitchFamily="34" charset="0"/>
              </a:rPr>
              <a:t>EKI-6xxx</a:t>
            </a:r>
          </a:p>
        </p:txBody>
      </p:sp>
      <p:pic>
        <p:nvPicPr>
          <p:cNvPr id="27668" name="Picture 22" descr="P16_1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5463" y="1560513"/>
            <a:ext cx="568325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69" name="群組 29"/>
          <p:cNvGrpSpPr>
            <a:grpSpLocks/>
          </p:cNvGrpSpPr>
          <p:nvPr/>
        </p:nvGrpSpPr>
        <p:grpSpPr bwMode="auto">
          <a:xfrm>
            <a:off x="127000" y="4908550"/>
            <a:ext cx="8864600" cy="1347788"/>
            <a:chOff x="177800" y="3975100"/>
            <a:chExt cx="8864600" cy="1635125"/>
          </a:xfrm>
        </p:grpSpPr>
        <p:pic>
          <p:nvPicPr>
            <p:cNvPr id="27670" name="Picture 17" descr="its for ICOMM-s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7200" y="3987800"/>
              <a:ext cx="1676400" cy="1609725"/>
            </a:xfrm>
            <a:prstGeom prst="rect">
              <a:avLst/>
            </a:prstGeom>
            <a:noFill/>
            <a:ln w="12700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671" name="Picture 18" descr="integration of coding n making system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800" y="3987800"/>
              <a:ext cx="1676400" cy="160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72" name="Picture 19" descr="power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9200" y="4000500"/>
              <a:ext cx="1676400" cy="1609725"/>
            </a:xfrm>
            <a:prstGeom prst="rect">
              <a:avLst/>
            </a:prstGeom>
            <a:noFill/>
            <a:ln w="12700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673" name="Picture 22" descr="temperasture monitoring system-1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9450" y="3975100"/>
              <a:ext cx="1676400" cy="1609725"/>
            </a:xfrm>
            <a:prstGeom prst="rect">
              <a:avLst/>
            </a:prstGeom>
            <a:noFill/>
            <a:ln w="12700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674" name="Picture 2" descr="D:\Image Lib\Image_lib\Application\Transportation\Train\01050456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1075" y="4000500"/>
              <a:ext cx="1711325" cy="157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zh-TW" smtClean="0"/>
              <a:t>Серверы устройств и шлюзы</a:t>
            </a:r>
            <a:r>
              <a:rPr lang="en-US" altLang="zh-TW" smtClean="0"/>
              <a:t> Modbus</a:t>
            </a: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812800" y="5989638"/>
            <a:ext cx="8194675" cy="0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0" name="Line 4"/>
          <p:cNvSpPr>
            <a:spLocks noChangeShapeType="1"/>
          </p:cNvSpPr>
          <p:nvPr/>
        </p:nvSpPr>
        <p:spPr bwMode="auto">
          <a:xfrm flipV="1">
            <a:off x="822325" y="1236663"/>
            <a:ext cx="0" cy="4752975"/>
          </a:xfrm>
          <a:prstGeom prst="line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735263" y="6035675"/>
            <a:ext cx="7604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2 Port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4289425" y="6035675"/>
            <a:ext cx="7604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4 Port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5889625" y="6035675"/>
            <a:ext cx="7604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8 Port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46038" y="4297363"/>
            <a:ext cx="73183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Wired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10/100M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6038" y="1874838"/>
            <a:ext cx="73183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Wireless</a:t>
            </a:r>
          </a:p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  <a:latin typeface="Arial Narrow" pitchFamily="34" charset="0"/>
              </a:rPr>
              <a:t>802.11b/g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116013" y="6021388"/>
            <a:ext cx="7604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1 Port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7524750" y="6021388"/>
            <a:ext cx="7604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400">
                <a:solidFill>
                  <a:srgbClr val="000000"/>
                </a:solidFill>
              </a:rPr>
              <a:t>16 Port</a:t>
            </a:r>
          </a:p>
        </p:txBody>
      </p:sp>
      <p:grpSp>
        <p:nvGrpSpPr>
          <p:cNvPr id="29708" name="Group 18"/>
          <p:cNvGrpSpPr>
            <a:grpSpLocks/>
          </p:cNvGrpSpPr>
          <p:nvPr/>
        </p:nvGrpSpPr>
        <p:grpSpPr bwMode="auto">
          <a:xfrm>
            <a:off x="4176713" y="4395788"/>
            <a:ext cx="1770062" cy="1554162"/>
            <a:chOff x="2631" y="2636"/>
            <a:chExt cx="1115" cy="979"/>
          </a:xfrm>
        </p:grpSpPr>
        <p:grpSp>
          <p:nvGrpSpPr>
            <p:cNvPr id="29761" name="Group 19"/>
            <p:cNvGrpSpPr>
              <a:grpSpLocks/>
            </p:cNvGrpSpPr>
            <p:nvPr/>
          </p:nvGrpSpPr>
          <p:grpSpPr bwMode="auto">
            <a:xfrm>
              <a:off x="2631" y="3375"/>
              <a:ext cx="663" cy="240"/>
              <a:chOff x="2419" y="3475"/>
              <a:chExt cx="663" cy="240"/>
            </a:xfrm>
          </p:grpSpPr>
          <p:sp>
            <p:nvSpPr>
              <p:cNvPr id="29764" name="Oval 20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65" name="Text Box 21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EKI-1524</a:t>
                </a:r>
              </a:p>
            </p:txBody>
          </p:sp>
        </p:grpSp>
        <p:sp>
          <p:nvSpPr>
            <p:cNvPr id="29762" name="Text Box 22"/>
            <p:cNvSpPr txBox="1">
              <a:spLocks noChangeArrowheads="1"/>
            </p:cNvSpPr>
            <p:nvPr/>
          </p:nvSpPr>
          <p:spPr bwMode="auto">
            <a:xfrm>
              <a:off x="3020" y="2636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Dual 10/100 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4x RS-232/422/485</a:t>
              </a:r>
            </a:p>
          </p:txBody>
        </p:sp>
        <p:pic>
          <p:nvPicPr>
            <p:cNvPr id="29763" name="Picture 2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" y="2772"/>
              <a:ext cx="46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9" name="Group 24"/>
          <p:cNvGrpSpPr>
            <a:grpSpLocks/>
          </p:cNvGrpSpPr>
          <p:nvPr/>
        </p:nvGrpSpPr>
        <p:grpSpPr bwMode="auto">
          <a:xfrm>
            <a:off x="1074738" y="4395788"/>
            <a:ext cx="1770062" cy="1554162"/>
            <a:chOff x="677" y="2636"/>
            <a:chExt cx="1115" cy="979"/>
          </a:xfrm>
        </p:grpSpPr>
        <p:grpSp>
          <p:nvGrpSpPr>
            <p:cNvPr id="29756" name="Group 25"/>
            <p:cNvGrpSpPr>
              <a:grpSpLocks/>
            </p:cNvGrpSpPr>
            <p:nvPr/>
          </p:nvGrpSpPr>
          <p:grpSpPr bwMode="auto">
            <a:xfrm>
              <a:off x="677" y="3375"/>
              <a:ext cx="663" cy="240"/>
              <a:chOff x="2419" y="3475"/>
              <a:chExt cx="663" cy="240"/>
            </a:xfrm>
          </p:grpSpPr>
          <p:sp>
            <p:nvSpPr>
              <p:cNvPr id="29759" name="Oval 26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60" name="Text Box 27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EKI-1521</a:t>
                </a:r>
              </a:p>
            </p:txBody>
          </p:sp>
        </p:grpSp>
        <p:sp>
          <p:nvSpPr>
            <p:cNvPr id="29757" name="Text Box 28"/>
            <p:cNvSpPr txBox="1">
              <a:spLocks noChangeArrowheads="1"/>
            </p:cNvSpPr>
            <p:nvPr/>
          </p:nvSpPr>
          <p:spPr bwMode="auto">
            <a:xfrm>
              <a:off x="1066" y="2636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Dual 10/100 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1x RS-232/422/485</a:t>
              </a:r>
            </a:p>
          </p:txBody>
        </p:sp>
        <p:pic>
          <p:nvPicPr>
            <p:cNvPr id="29758" name="Picture 2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" y="2750"/>
              <a:ext cx="467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0" name="Group 30"/>
          <p:cNvGrpSpPr>
            <a:grpSpLocks/>
          </p:cNvGrpSpPr>
          <p:nvPr/>
        </p:nvGrpSpPr>
        <p:grpSpPr bwMode="auto">
          <a:xfrm>
            <a:off x="2622550" y="4395788"/>
            <a:ext cx="1841500" cy="1554162"/>
            <a:chOff x="1652" y="2636"/>
            <a:chExt cx="1160" cy="979"/>
          </a:xfrm>
        </p:grpSpPr>
        <p:grpSp>
          <p:nvGrpSpPr>
            <p:cNvPr id="29751" name="Group 31"/>
            <p:cNvGrpSpPr>
              <a:grpSpLocks/>
            </p:cNvGrpSpPr>
            <p:nvPr/>
          </p:nvGrpSpPr>
          <p:grpSpPr bwMode="auto">
            <a:xfrm>
              <a:off x="1652" y="3375"/>
              <a:ext cx="663" cy="240"/>
              <a:chOff x="2419" y="3475"/>
              <a:chExt cx="663" cy="240"/>
            </a:xfrm>
          </p:grpSpPr>
          <p:sp>
            <p:nvSpPr>
              <p:cNvPr id="29754" name="Oval 32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55" name="Text Box 33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EKI-1522</a:t>
                </a:r>
              </a:p>
            </p:txBody>
          </p:sp>
        </p:grpSp>
        <p:sp>
          <p:nvSpPr>
            <p:cNvPr id="29752" name="Text Box 34"/>
            <p:cNvSpPr txBox="1">
              <a:spLocks noChangeArrowheads="1"/>
            </p:cNvSpPr>
            <p:nvPr/>
          </p:nvSpPr>
          <p:spPr bwMode="auto">
            <a:xfrm>
              <a:off x="2086" y="2636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Dual 10/100 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2x RS-232/422/485</a:t>
              </a:r>
            </a:p>
          </p:txBody>
        </p:sp>
        <p:pic>
          <p:nvPicPr>
            <p:cNvPr id="29753" name="Picture 3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9" y="2770"/>
              <a:ext cx="444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1" name="Group 36"/>
          <p:cNvGrpSpPr>
            <a:grpSpLocks/>
          </p:cNvGrpSpPr>
          <p:nvPr/>
        </p:nvGrpSpPr>
        <p:grpSpPr bwMode="auto">
          <a:xfrm>
            <a:off x="1073150" y="1044575"/>
            <a:ext cx="1555750" cy="1778000"/>
            <a:chOff x="676" y="658"/>
            <a:chExt cx="980" cy="1120"/>
          </a:xfrm>
        </p:grpSpPr>
        <p:grpSp>
          <p:nvGrpSpPr>
            <p:cNvPr id="29746" name="Group 37"/>
            <p:cNvGrpSpPr>
              <a:grpSpLocks/>
            </p:cNvGrpSpPr>
            <p:nvPr/>
          </p:nvGrpSpPr>
          <p:grpSpPr bwMode="auto">
            <a:xfrm>
              <a:off x="676" y="1538"/>
              <a:ext cx="663" cy="240"/>
              <a:chOff x="2419" y="3475"/>
              <a:chExt cx="663" cy="240"/>
            </a:xfrm>
          </p:grpSpPr>
          <p:sp>
            <p:nvSpPr>
              <p:cNvPr id="29749" name="Oval 38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50" name="Text Box 39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EKI-1351</a:t>
                </a:r>
              </a:p>
            </p:txBody>
          </p:sp>
        </p:grpSp>
        <p:sp>
          <p:nvSpPr>
            <p:cNvPr id="29747" name="Text Box 40"/>
            <p:cNvSpPr txBox="1">
              <a:spLocks noChangeArrowheads="1"/>
            </p:cNvSpPr>
            <p:nvPr/>
          </p:nvSpPr>
          <p:spPr bwMode="auto">
            <a:xfrm>
              <a:off x="930" y="754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802.11b/g WLAN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1x RS-232/422/485</a:t>
              </a:r>
            </a:p>
          </p:txBody>
        </p:sp>
        <p:pic>
          <p:nvPicPr>
            <p:cNvPr id="29748" name="Picture 4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" y="658"/>
              <a:ext cx="518" cy="1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2" name="Group 42"/>
          <p:cNvGrpSpPr>
            <a:grpSpLocks/>
          </p:cNvGrpSpPr>
          <p:nvPr/>
        </p:nvGrpSpPr>
        <p:grpSpPr bwMode="auto">
          <a:xfrm>
            <a:off x="2620963" y="1052513"/>
            <a:ext cx="1555750" cy="1778000"/>
            <a:chOff x="1651" y="663"/>
            <a:chExt cx="980" cy="1120"/>
          </a:xfrm>
        </p:grpSpPr>
        <p:grpSp>
          <p:nvGrpSpPr>
            <p:cNvPr id="29741" name="Group 43"/>
            <p:cNvGrpSpPr>
              <a:grpSpLocks/>
            </p:cNvGrpSpPr>
            <p:nvPr/>
          </p:nvGrpSpPr>
          <p:grpSpPr bwMode="auto">
            <a:xfrm>
              <a:off x="1651" y="1543"/>
              <a:ext cx="663" cy="240"/>
              <a:chOff x="2419" y="3475"/>
              <a:chExt cx="663" cy="240"/>
            </a:xfrm>
          </p:grpSpPr>
          <p:sp>
            <p:nvSpPr>
              <p:cNvPr id="29744" name="Oval 44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45" name="Text Box 45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EKI-1352</a:t>
                </a:r>
              </a:p>
            </p:txBody>
          </p:sp>
        </p:grpSp>
        <p:sp>
          <p:nvSpPr>
            <p:cNvPr id="29742" name="Text Box 46"/>
            <p:cNvSpPr txBox="1">
              <a:spLocks noChangeArrowheads="1"/>
            </p:cNvSpPr>
            <p:nvPr/>
          </p:nvSpPr>
          <p:spPr bwMode="auto">
            <a:xfrm>
              <a:off x="1905" y="759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802.11b/g WLAN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2x RS-232/422/485</a:t>
              </a:r>
            </a:p>
          </p:txBody>
        </p:sp>
        <p:pic>
          <p:nvPicPr>
            <p:cNvPr id="29743" name="Picture 4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8" y="663"/>
              <a:ext cx="533" cy="1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3" name="Group 48"/>
          <p:cNvGrpSpPr>
            <a:grpSpLocks/>
          </p:cNvGrpSpPr>
          <p:nvPr/>
        </p:nvGrpSpPr>
        <p:grpSpPr bwMode="auto">
          <a:xfrm>
            <a:off x="4181475" y="2811463"/>
            <a:ext cx="1770063" cy="1554162"/>
            <a:chOff x="2631" y="2636"/>
            <a:chExt cx="1115" cy="979"/>
          </a:xfrm>
        </p:grpSpPr>
        <p:grpSp>
          <p:nvGrpSpPr>
            <p:cNvPr id="29736" name="Group 49"/>
            <p:cNvGrpSpPr>
              <a:grpSpLocks/>
            </p:cNvGrpSpPr>
            <p:nvPr/>
          </p:nvGrpSpPr>
          <p:grpSpPr bwMode="auto">
            <a:xfrm>
              <a:off x="2631" y="3375"/>
              <a:ext cx="663" cy="240"/>
              <a:chOff x="2419" y="3475"/>
              <a:chExt cx="663" cy="240"/>
            </a:xfrm>
          </p:grpSpPr>
          <p:sp>
            <p:nvSpPr>
              <p:cNvPr id="29739" name="Oval 50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40" name="Text Box 51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EKI-1224</a:t>
                </a:r>
              </a:p>
            </p:txBody>
          </p:sp>
        </p:grpSp>
        <p:sp>
          <p:nvSpPr>
            <p:cNvPr id="29737" name="Text Box 52"/>
            <p:cNvSpPr txBox="1">
              <a:spLocks noChangeArrowheads="1"/>
            </p:cNvSpPr>
            <p:nvPr/>
          </p:nvSpPr>
          <p:spPr bwMode="auto">
            <a:xfrm>
              <a:off x="3020" y="2636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Modbus Gateway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4x RS-232/422/485</a:t>
              </a:r>
            </a:p>
          </p:txBody>
        </p:sp>
        <p:pic>
          <p:nvPicPr>
            <p:cNvPr id="29738" name="Picture 5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5" y="2772"/>
              <a:ext cx="46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4" name="Group 54"/>
          <p:cNvGrpSpPr>
            <a:grpSpLocks/>
          </p:cNvGrpSpPr>
          <p:nvPr/>
        </p:nvGrpSpPr>
        <p:grpSpPr bwMode="auto">
          <a:xfrm>
            <a:off x="1079500" y="2811463"/>
            <a:ext cx="1770063" cy="1554162"/>
            <a:chOff x="677" y="2636"/>
            <a:chExt cx="1115" cy="979"/>
          </a:xfrm>
        </p:grpSpPr>
        <p:grpSp>
          <p:nvGrpSpPr>
            <p:cNvPr id="29731" name="Group 55"/>
            <p:cNvGrpSpPr>
              <a:grpSpLocks/>
            </p:cNvGrpSpPr>
            <p:nvPr/>
          </p:nvGrpSpPr>
          <p:grpSpPr bwMode="auto">
            <a:xfrm>
              <a:off x="677" y="3375"/>
              <a:ext cx="663" cy="240"/>
              <a:chOff x="2419" y="3475"/>
              <a:chExt cx="663" cy="240"/>
            </a:xfrm>
          </p:grpSpPr>
          <p:sp>
            <p:nvSpPr>
              <p:cNvPr id="29734" name="Oval 56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35" name="Text Box 57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EKI-1221</a:t>
                </a:r>
              </a:p>
            </p:txBody>
          </p:sp>
        </p:grpSp>
        <p:sp>
          <p:nvSpPr>
            <p:cNvPr id="29732" name="Text Box 58"/>
            <p:cNvSpPr txBox="1">
              <a:spLocks noChangeArrowheads="1"/>
            </p:cNvSpPr>
            <p:nvPr/>
          </p:nvSpPr>
          <p:spPr bwMode="auto">
            <a:xfrm>
              <a:off x="1066" y="2636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Modbus Gateway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1x RS-232/422/485</a:t>
              </a:r>
            </a:p>
          </p:txBody>
        </p:sp>
        <p:pic>
          <p:nvPicPr>
            <p:cNvPr id="29733" name="Picture 5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" y="2750"/>
              <a:ext cx="467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5" name="Group 60"/>
          <p:cNvGrpSpPr>
            <a:grpSpLocks/>
          </p:cNvGrpSpPr>
          <p:nvPr/>
        </p:nvGrpSpPr>
        <p:grpSpPr bwMode="auto">
          <a:xfrm>
            <a:off x="2627313" y="2811463"/>
            <a:ext cx="1841500" cy="1554162"/>
            <a:chOff x="1652" y="2636"/>
            <a:chExt cx="1160" cy="979"/>
          </a:xfrm>
        </p:grpSpPr>
        <p:grpSp>
          <p:nvGrpSpPr>
            <p:cNvPr id="29726" name="Group 61"/>
            <p:cNvGrpSpPr>
              <a:grpSpLocks/>
            </p:cNvGrpSpPr>
            <p:nvPr/>
          </p:nvGrpSpPr>
          <p:grpSpPr bwMode="auto">
            <a:xfrm>
              <a:off x="1652" y="3375"/>
              <a:ext cx="663" cy="240"/>
              <a:chOff x="2419" y="3475"/>
              <a:chExt cx="663" cy="240"/>
            </a:xfrm>
          </p:grpSpPr>
          <p:sp>
            <p:nvSpPr>
              <p:cNvPr id="29729" name="Oval 62"/>
              <p:cNvSpPr>
                <a:spLocks noChangeArrowheads="1"/>
              </p:cNvSpPr>
              <p:nvPr/>
            </p:nvSpPr>
            <p:spPr bwMode="auto">
              <a:xfrm>
                <a:off x="2448" y="3475"/>
                <a:ext cx="605" cy="125"/>
              </a:xfrm>
              <a:prstGeom prst="ellipse">
                <a:avLst/>
              </a:pr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TW" altLang="en-US" sz="1800" b="0">
                  <a:solidFill>
                    <a:srgbClr val="FFFFFF"/>
                  </a:solidFill>
                  <a:latin typeface="Garamond" pitchFamily="18" charset="0"/>
                </a:endParaRPr>
              </a:p>
            </p:txBody>
          </p:sp>
          <p:sp>
            <p:nvSpPr>
              <p:cNvPr id="29730" name="Text Box 63"/>
              <p:cNvSpPr txBox="1">
                <a:spLocks noChangeArrowheads="1"/>
              </p:cNvSpPr>
              <p:nvPr/>
            </p:nvSpPr>
            <p:spPr bwMode="auto">
              <a:xfrm>
                <a:off x="2419" y="3600"/>
                <a:ext cx="663" cy="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000099"/>
                  </a:buClr>
                  <a:buSzPct val="80000"/>
                  <a:buFont typeface="Wingdings" pitchFamily="2" charset="2"/>
                  <a:buChar char="§"/>
                  <a:defRPr kumimoji="1" sz="24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20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5000"/>
                  <a:buFont typeface="Wingdings" pitchFamily="2" charset="2"/>
                  <a:buChar char="§"/>
                  <a:defRPr kumimoji="1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Times New Roman" pitchFamily="18" charset="0"/>
                  <a:buChar char="–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000099"/>
                  </a:buClr>
                  <a:buSzPct val="70000"/>
                  <a:buFont typeface="Wingdings" pitchFamily="2" charset="2"/>
                  <a:defRPr kumimoji="1" sz="1200" b="1">
                    <a:solidFill>
                      <a:schemeClr val="bg2"/>
                    </a:solidFill>
                    <a:latin typeface="Arial" charset="0"/>
                    <a:ea typeface="新細明體" pitchFamily="18" charset="-12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 typeface="Wingdings" pitchFamily="2" charset="2"/>
                  <a:buNone/>
                </a:pPr>
                <a:r>
                  <a:rPr lang="en-US" altLang="zh-TW" sz="1200">
                    <a:solidFill>
                      <a:srgbClr val="000000"/>
                    </a:solidFill>
                  </a:rPr>
                  <a:t>EKI-1222</a:t>
                </a:r>
              </a:p>
            </p:txBody>
          </p:sp>
        </p:grpSp>
        <p:sp>
          <p:nvSpPr>
            <p:cNvPr id="29727" name="Text Box 64"/>
            <p:cNvSpPr txBox="1">
              <a:spLocks noChangeArrowheads="1"/>
            </p:cNvSpPr>
            <p:nvPr/>
          </p:nvSpPr>
          <p:spPr bwMode="auto">
            <a:xfrm>
              <a:off x="2086" y="2636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Modbus Gateway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2x RS-232/422/485</a:t>
              </a:r>
            </a:p>
          </p:txBody>
        </p:sp>
        <p:pic>
          <p:nvPicPr>
            <p:cNvPr id="29728" name="Picture 6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9" y="2770"/>
              <a:ext cx="444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16" name="Group 66"/>
          <p:cNvGrpSpPr>
            <a:grpSpLocks/>
          </p:cNvGrpSpPr>
          <p:nvPr/>
        </p:nvGrpSpPr>
        <p:grpSpPr bwMode="auto">
          <a:xfrm>
            <a:off x="5181600" y="4965700"/>
            <a:ext cx="2989263" cy="938213"/>
            <a:chOff x="3356" y="2160"/>
            <a:chExt cx="1883" cy="591"/>
          </a:xfrm>
        </p:grpSpPr>
        <p:sp>
          <p:nvSpPr>
            <p:cNvPr id="29722" name="Oval 67"/>
            <p:cNvSpPr>
              <a:spLocks noChangeArrowheads="1"/>
            </p:cNvSpPr>
            <p:nvPr/>
          </p:nvSpPr>
          <p:spPr bwMode="auto">
            <a:xfrm>
              <a:off x="3356" y="2500"/>
              <a:ext cx="1746" cy="136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 b="0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pic>
          <p:nvPicPr>
            <p:cNvPr id="29723" name="Picture 68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7" y="2251"/>
              <a:ext cx="1560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4" name="Text Box 69"/>
            <p:cNvSpPr txBox="1">
              <a:spLocks noChangeArrowheads="1"/>
            </p:cNvSpPr>
            <p:nvPr/>
          </p:nvSpPr>
          <p:spPr bwMode="auto">
            <a:xfrm>
              <a:off x="3811" y="2636"/>
              <a:ext cx="657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200">
                  <a:solidFill>
                    <a:srgbClr val="000000"/>
                  </a:solidFill>
                </a:rPr>
                <a:t>EKI-1528</a:t>
              </a:r>
            </a:p>
          </p:txBody>
        </p:sp>
        <p:sp>
          <p:nvSpPr>
            <p:cNvPr id="29725" name="Text Box 70"/>
            <p:cNvSpPr txBox="1">
              <a:spLocks noChangeArrowheads="1"/>
            </p:cNvSpPr>
            <p:nvPr/>
          </p:nvSpPr>
          <p:spPr bwMode="auto">
            <a:xfrm>
              <a:off x="4513" y="2160"/>
              <a:ext cx="726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Dual 10/100 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8x RS-232/422/485</a:t>
              </a:r>
            </a:p>
          </p:txBody>
        </p:sp>
      </p:grpSp>
      <p:grpSp>
        <p:nvGrpSpPr>
          <p:cNvPr id="29717" name="Group 71"/>
          <p:cNvGrpSpPr>
            <a:grpSpLocks/>
          </p:cNvGrpSpPr>
          <p:nvPr/>
        </p:nvGrpSpPr>
        <p:grpSpPr bwMode="auto">
          <a:xfrm>
            <a:off x="6154738" y="3921125"/>
            <a:ext cx="2989262" cy="938213"/>
            <a:chOff x="3877" y="3157"/>
            <a:chExt cx="1883" cy="591"/>
          </a:xfrm>
        </p:grpSpPr>
        <p:sp>
          <p:nvSpPr>
            <p:cNvPr id="29718" name="Oval 72"/>
            <p:cNvSpPr>
              <a:spLocks noChangeArrowheads="1"/>
            </p:cNvSpPr>
            <p:nvPr/>
          </p:nvSpPr>
          <p:spPr bwMode="auto">
            <a:xfrm>
              <a:off x="3877" y="3497"/>
              <a:ext cx="1746" cy="136"/>
            </a:xfrm>
            <a:prstGeom prst="ellipse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 b="0">
                <a:solidFill>
                  <a:srgbClr val="FFFFFF"/>
                </a:solidFill>
                <a:latin typeface="Garamond" pitchFamily="18" charset="0"/>
              </a:endParaRPr>
            </a:p>
          </p:txBody>
        </p:sp>
        <p:pic>
          <p:nvPicPr>
            <p:cNvPr id="29719" name="Picture 7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8" y="3248"/>
              <a:ext cx="1560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0" name="Text Box 74"/>
            <p:cNvSpPr txBox="1">
              <a:spLocks noChangeArrowheads="1"/>
            </p:cNvSpPr>
            <p:nvPr/>
          </p:nvSpPr>
          <p:spPr bwMode="auto">
            <a:xfrm>
              <a:off x="4332" y="3633"/>
              <a:ext cx="657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200">
                  <a:solidFill>
                    <a:srgbClr val="000000"/>
                  </a:solidFill>
                </a:rPr>
                <a:t>EKI-1526</a:t>
              </a:r>
            </a:p>
          </p:txBody>
        </p:sp>
        <p:sp>
          <p:nvSpPr>
            <p:cNvPr id="29721" name="Text Box 75"/>
            <p:cNvSpPr txBox="1">
              <a:spLocks noChangeArrowheads="1"/>
            </p:cNvSpPr>
            <p:nvPr/>
          </p:nvSpPr>
          <p:spPr bwMode="auto">
            <a:xfrm>
              <a:off x="4989" y="3157"/>
              <a:ext cx="77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Dual 10/100 LAN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 typeface="Wingdings" pitchFamily="2" charset="2"/>
                <a:buNone/>
              </a:pPr>
              <a:r>
                <a:rPr lang="en-US" altLang="zh-TW" sz="1000">
                  <a:solidFill>
                    <a:srgbClr val="000000"/>
                  </a:solidFill>
                </a:rPr>
                <a:t>16x RS-232/422/485</a:t>
              </a:r>
            </a:p>
          </p:txBody>
        </p:sp>
      </p:grp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zh-TW" smtClean="0"/>
              <a:t>Серверы устройств и шлюзы</a:t>
            </a:r>
            <a:r>
              <a:rPr lang="en-US" altLang="zh-TW" smtClean="0"/>
              <a:t> Modbus</a:t>
            </a:r>
          </a:p>
        </p:txBody>
      </p:sp>
      <p:grpSp>
        <p:nvGrpSpPr>
          <p:cNvPr id="70" name="群組 62"/>
          <p:cNvGrpSpPr>
            <a:grpSpLocks/>
          </p:cNvGrpSpPr>
          <p:nvPr/>
        </p:nvGrpSpPr>
        <p:grpSpPr bwMode="auto">
          <a:xfrm>
            <a:off x="1948658" y="3881433"/>
            <a:ext cx="2625724" cy="1571630"/>
            <a:chOff x="2030413" y="3692196"/>
            <a:chExt cx="2625443" cy="1571549"/>
          </a:xfrm>
        </p:grpSpPr>
        <p:grpSp>
          <p:nvGrpSpPr>
            <p:cNvPr id="114" name="群組 105"/>
            <p:cNvGrpSpPr>
              <a:grpSpLocks/>
            </p:cNvGrpSpPr>
            <p:nvPr/>
          </p:nvGrpSpPr>
          <p:grpSpPr bwMode="auto">
            <a:xfrm>
              <a:off x="2030413" y="3692196"/>
              <a:ext cx="1692183" cy="1511313"/>
              <a:chOff x="3014658" y="3823132"/>
              <a:chExt cx="1692000" cy="1511331"/>
            </a:xfrm>
          </p:grpSpPr>
          <p:sp>
            <p:nvSpPr>
              <p:cNvPr id="116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05388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17" name="矩形 119"/>
              <p:cNvSpPr>
                <a:spLocks noChangeArrowheads="1"/>
              </p:cNvSpPr>
              <p:nvPr/>
            </p:nvSpPr>
            <p:spPr bwMode="auto">
              <a:xfrm>
                <a:off x="3036887" y="4165600"/>
                <a:ext cx="1605407" cy="1107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Serial device server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2 * 10/100 Mbps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1/2/4 * RS232/422/485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Dual 12-48 VDC power input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IP30</a:t>
                </a:r>
              </a:p>
              <a:p>
                <a:pPr eaLnBrk="1" hangingPunct="1"/>
                <a:endParaRPr lang="fr-FR" altLang="zh-TW" sz="800">
                  <a:solidFill>
                    <a:schemeClr val="bg2"/>
                  </a:solidFill>
                </a:endParaRPr>
              </a:p>
              <a:p>
                <a:pPr eaLnBrk="1" hangingPunct="1"/>
                <a:endParaRPr lang="en-US" altLang="zh-TW" sz="80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118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119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20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1" y="4951987"/>
                  <a:ext cx="1675374" cy="254753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EKI-1521I/1522I/1524I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grpSp>
          <p:nvGrpSpPr>
            <p:cNvPr id="109" name="群組 61"/>
            <p:cNvGrpSpPr>
              <a:grpSpLocks/>
            </p:cNvGrpSpPr>
            <p:nvPr/>
          </p:nvGrpSpPr>
          <p:grpSpPr bwMode="auto">
            <a:xfrm>
              <a:off x="3549650" y="4298545"/>
              <a:ext cx="1106206" cy="965200"/>
              <a:chOff x="3549650" y="4298545"/>
              <a:chExt cx="1106206" cy="965200"/>
            </a:xfrm>
          </p:grpSpPr>
          <p:grpSp>
            <p:nvGrpSpPr>
              <p:cNvPr id="110" name="Group 19"/>
              <p:cNvGrpSpPr>
                <a:grpSpLocks/>
              </p:cNvGrpSpPr>
              <p:nvPr/>
            </p:nvGrpSpPr>
            <p:grpSpPr bwMode="auto">
              <a:xfrm>
                <a:off x="3549650" y="4298545"/>
                <a:ext cx="874712" cy="965200"/>
                <a:chOff x="581" y="2931"/>
                <a:chExt cx="720" cy="724"/>
              </a:xfrm>
            </p:grpSpPr>
            <p:pic>
              <p:nvPicPr>
                <p:cNvPr id="112" name="Picture 20" descr="EKI-1221_B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81" y="2931"/>
                  <a:ext cx="547" cy="7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3" name="Picture 21" descr="EKI-1222_B"/>
                <p:cNvPicPr>
                  <a:picLocks noChangeAspect="1" noChangeArrowheads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3" y="2931"/>
                  <a:ext cx="518" cy="7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111" name="Picture 53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9080" y="4343400"/>
                <a:ext cx="586776" cy="9129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1" name="群組 64"/>
          <p:cNvGrpSpPr>
            <a:grpSpLocks/>
          </p:cNvGrpSpPr>
          <p:nvPr/>
        </p:nvGrpSpPr>
        <p:grpSpPr bwMode="auto">
          <a:xfrm>
            <a:off x="4582319" y="3881398"/>
            <a:ext cx="2613025" cy="1573253"/>
            <a:chOff x="4419600" y="3692169"/>
            <a:chExt cx="2613696" cy="1573252"/>
          </a:xfrm>
        </p:grpSpPr>
        <p:grpSp>
          <p:nvGrpSpPr>
            <p:cNvPr id="101" name="群組 105"/>
            <p:cNvGrpSpPr>
              <a:grpSpLocks/>
            </p:cNvGrpSpPr>
            <p:nvPr/>
          </p:nvGrpSpPr>
          <p:grpSpPr bwMode="auto">
            <a:xfrm>
              <a:off x="4419600" y="3692169"/>
              <a:ext cx="1690747" cy="1573252"/>
              <a:chOff x="3014658" y="3823132"/>
              <a:chExt cx="1692000" cy="1573574"/>
            </a:xfrm>
          </p:grpSpPr>
          <p:sp>
            <p:nvSpPr>
              <p:cNvPr id="103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05388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104" name="矩形 119"/>
              <p:cNvSpPr>
                <a:spLocks noChangeArrowheads="1"/>
              </p:cNvSpPr>
              <p:nvPr/>
            </p:nvSpPr>
            <p:spPr bwMode="auto">
              <a:xfrm>
                <a:off x="3036887" y="4165600"/>
                <a:ext cx="1605407" cy="123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Serial device server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2 * 10/100 Mbps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1/2/4 * RS232/422/485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Dual 12-48 VDC power input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IP30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rgbClr val="0033CC"/>
                    </a:solidFill>
                  </a:rPr>
                  <a:t>2KV isolation in serial ports</a:t>
                </a:r>
              </a:p>
              <a:p>
                <a:pPr eaLnBrk="1" hangingPunct="1"/>
                <a:endParaRPr lang="fr-FR" altLang="zh-TW" sz="800">
                  <a:solidFill>
                    <a:schemeClr val="bg2"/>
                  </a:solidFill>
                </a:endParaRPr>
              </a:p>
              <a:p>
                <a:pPr eaLnBrk="1" hangingPunct="1"/>
                <a:endParaRPr lang="en-US" altLang="zh-TW" sz="80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105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106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107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36" y="4952033"/>
                  <a:ext cx="1675806" cy="254814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EKI-1521CI/1522CI/1524CI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grpSp>
          <p:nvGrpSpPr>
            <p:cNvPr id="97" name="Group 19"/>
            <p:cNvGrpSpPr>
              <a:grpSpLocks/>
            </p:cNvGrpSpPr>
            <p:nvPr/>
          </p:nvGrpSpPr>
          <p:grpSpPr bwMode="auto">
            <a:xfrm>
              <a:off x="5890146" y="4297835"/>
              <a:ext cx="874712" cy="965200"/>
              <a:chOff x="537" y="2965"/>
              <a:chExt cx="720" cy="724"/>
            </a:xfrm>
          </p:grpSpPr>
          <p:pic>
            <p:nvPicPr>
              <p:cNvPr id="99" name="Picture 20" descr="EKI-1221_B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7" y="2965"/>
                <a:ext cx="547" cy="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0" name="Picture 21" descr="EKI-1222_B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9" y="2965"/>
                <a:ext cx="518" cy="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98" name="Picture 5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6520" y="4343400"/>
              <a:ext cx="586776" cy="912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2" name="群組 68"/>
          <p:cNvGrpSpPr>
            <a:grpSpLocks/>
          </p:cNvGrpSpPr>
          <p:nvPr/>
        </p:nvGrpSpPr>
        <p:grpSpPr bwMode="auto">
          <a:xfrm>
            <a:off x="4582318" y="1542992"/>
            <a:ext cx="2520948" cy="1665345"/>
            <a:chOff x="4419601" y="1353762"/>
            <a:chExt cx="2522255" cy="1665346"/>
          </a:xfrm>
        </p:grpSpPr>
        <p:grpSp>
          <p:nvGrpSpPr>
            <p:cNvPr id="89" name="群組 105"/>
            <p:cNvGrpSpPr>
              <a:grpSpLocks/>
            </p:cNvGrpSpPr>
            <p:nvPr/>
          </p:nvGrpSpPr>
          <p:grpSpPr bwMode="auto">
            <a:xfrm>
              <a:off x="4419601" y="1353762"/>
              <a:ext cx="1691392" cy="1665346"/>
              <a:chOff x="3014658" y="3823132"/>
              <a:chExt cx="1692000" cy="1665907"/>
            </a:xfrm>
          </p:grpSpPr>
          <p:sp>
            <p:nvSpPr>
              <p:cNvPr id="91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05388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92" name="矩形 119"/>
              <p:cNvSpPr>
                <a:spLocks noChangeArrowheads="1"/>
              </p:cNvSpPr>
              <p:nvPr/>
            </p:nvSpPr>
            <p:spPr bwMode="auto">
              <a:xfrm>
                <a:off x="3036887" y="4165600"/>
                <a:ext cx="1605407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Modbus ASCII/RUT to Modbus TCP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2 * 10/100 Mbps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1/2/4 * RS232/422/485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Dual 12-48 VDC power input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IP30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rgbClr val="0033CC"/>
                    </a:solidFill>
                  </a:rPr>
                  <a:t>2KV isolation in serial ports</a:t>
                </a:r>
              </a:p>
              <a:p>
                <a:pPr eaLnBrk="1" hangingPunct="1"/>
                <a:endParaRPr lang="fr-FR" altLang="zh-TW" sz="800">
                  <a:solidFill>
                    <a:schemeClr val="bg2"/>
                  </a:solidFill>
                </a:endParaRPr>
              </a:p>
              <a:p>
                <a:pPr eaLnBrk="1" hangingPunct="1"/>
                <a:endParaRPr lang="en-US" altLang="zh-TW" sz="80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93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94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95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35" y="4952057"/>
                  <a:ext cx="1675606" cy="2548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EKI-1221CI/1222CI/1224CI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6" name="Picture 20" descr="EKI-1221_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8856" y="2011680"/>
              <a:ext cx="664538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21" descr="EKI-1222_B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4261" y="2011680"/>
              <a:ext cx="629307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8" name="Picture 5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5080" y="2057400"/>
              <a:ext cx="586776" cy="912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3" name="群組 73"/>
          <p:cNvGrpSpPr>
            <a:grpSpLocks/>
          </p:cNvGrpSpPr>
          <p:nvPr/>
        </p:nvGrpSpPr>
        <p:grpSpPr bwMode="auto">
          <a:xfrm>
            <a:off x="1948655" y="1543010"/>
            <a:ext cx="2633663" cy="1622464"/>
            <a:chOff x="2030411" y="1353831"/>
            <a:chExt cx="2633029" cy="1623049"/>
          </a:xfrm>
        </p:grpSpPr>
        <p:grpSp>
          <p:nvGrpSpPr>
            <p:cNvPr id="78" name="群組 105"/>
            <p:cNvGrpSpPr>
              <a:grpSpLocks/>
            </p:cNvGrpSpPr>
            <p:nvPr/>
          </p:nvGrpSpPr>
          <p:grpSpPr bwMode="auto">
            <a:xfrm>
              <a:off x="2030411" y="1353831"/>
              <a:ext cx="1691392" cy="1543039"/>
              <a:chOff x="3014658" y="3823132"/>
              <a:chExt cx="1692000" cy="1542797"/>
            </a:xfrm>
          </p:grpSpPr>
          <p:sp>
            <p:nvSpPr>
              <p:cNvPr id="80" name="AutoShape 4"/>
              <p:cNvSpPr>
                <a:spLocks noChangeArrowheads="1"/>
              </p:cNvSpPr>
              <p:nvPr/>
            </p:nvSpPr>
            <p:spPr bwMode="auto">
              <a:xfrm>
                <a:off x="3025776" y="4029075"/>
                <a:ext cx="1656000" cy="1305388"/>
              </a:xfrm>
              <a:prstGeom prst="roundRect">
                <a:avLst>
                  <a:gd name="adj" fmla="val 4690"/>
                </a:avLst>
              </a:prstGeom>
              <a:noFill/>
              <a:ln w="25400">
                <a:solidFill>
                  <a:srgbClr val="92D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 b="1">
                  <a:solidFill>
                    <a:srgbClr val="FF0000"/>
                  </a:solidFill>
                  <a:latin typeface="Calibri" pitchFamily="34" charset="0"/>
                </a:endParaRPr>
              </a:p>
            </p:txBody>
          </p:sp>
          <p:sp>
            <p:nvSpPr>
              <p:cNvPr id="81" name="矩形 119"/>
              <p:cNvSpPr>
                <a:spLocks noChangeArrowheads="1"/>
              </p:cNvSpPr>
              <p:nvPr/>
            </p:nvSpPr>
            <p:spPr bwMode="auto">
              <a:xfrm>
                <a:off x="3036887" y="4165600"/>
                <a:ext cx="1605407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TW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Arial" charset="0"/>
                    <a:ea typeface="新細明體" charset="-120"/>
                    <a:cs typeface="+mn-cs"/>
                  </a:defRPr>
                </a:lvl9pPr>
              </a:lstStyle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Modbus ASCII/RUT to Modbus TCP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2 * 10/100 Mbps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1/2/4 * RS232/422/485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Wide Temp: -40~75 ℃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Dual 12-48 VDC power input</a:t>
                </a:r>
              </a:p>
              <a:p>
                <a:pPr eaLnBrk="1" hangingPunct="1">
                  <a:buFont typeface="Arial" charset="0"/>
                  <a:buChar char="•"/>
                </a:pPr>
                <a:r>
                  <a:rPr lang="fr-FR" altLang="zh-TW" sz="800">
                    <a:solidFill>
                      <a:schemeClr val="bg2"/>
                    </a:solidFill>
                  </a:rPr>
                  <a:t>IP30</a:t>
                </a:r>
              </a:p>
              <a:p>
                <a:pPr eaLnBrk="1" hangingPunct="1"/>
                <a:endParaRPr lang="fr-FR" altLang="zh-TW" sz="800">
                  <a:solidFill>
                    <a:schemeClr val="bg2"/>
                  </a:solidFill>
                </a:endParaRPr>
              </a:p>
              <a:p>
                <a:pPr eaLnBrk="1" hangingPunct="1"/>
                <a:endParaRPr lang="en-US" altLang="zh-TW" sz="80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82" name="群組 80"/>
              <p:cNvGrpSpPr>
                <a:grpSpLocks/>
              </p:cNvGrpSpPr>
              <p:nvPr/>
            </p:nvGrpSpPr>
            <p:grpSpPr bwMode="auto">
              <a:xfrm>
                <a:off x="3014658" y="3823132"/>
                <a:ext cx="1692000" cy="360001"/>
                <a:chOff x="6437942" y="4902622"/>
                <a:chExt cx="1702613" cy="361082"/>
              </a:xfrm>
            </p:grpSpPr>
            <p:sp>
              <p:nvSpPr>
                <p:cNvPr id="83" name="AutoShape 17"/>
                <p:cNvSpPr>
                  <a:spLocks noChangeArrowheads="1"/>
                </p:cNvSpPr>
                <p:nvPr/>
              </p:nvSpPr>
              <p:spPr bwMode="gray">
                <a:xfrm>
                  <a:off x="6437942" y="4902622"/>
                  <a:ext cx="1702613" cy="361082"/>
                </a:xfrm>
                <a:prstGeom prst="roundRect">
                  <a:avLst>
                    <a:gd name="adj" fmla="val 4241"/>
                  </a:avLst>
                </a:prstGeom>
                <a:gradFill rotWithShape="1">
                  <a:gsLst>
                    <a:gs pos="0">
                      <a:srgbClr val="2F8C28"/>
                    </a:gs>
                    <a:gs pos="67999">
                      <a:srgbClr val="2F8C28"/>
                    </a:gs>
                    <a:gs pos="100000">
                      <a:srgbClr val="92D05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eaLnBrk="1" hangingPunct="1"/>
                  <a:endParaRPr lang="zh-TW" altLang="en-US" b="1">
                    <a:solidFill>
                      <a:srgbClr val="FF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84" name="Text Box 13"/>
                <p:cNvSpPr txBox="1">
                  <a:spLocks noChangeArrowheads="1"/>
                </p:cNvSpPr>
                <p:nvPr/>
              </p:nvSpPr>
              <p:spPr bwMode="gray">
                <a:xfrm>
                  <a:off x="6449125" y="4952031"/>
                  <a:ext cx="1675933" cy="254814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defPPr>
                    <a:defRPr lang="zh-TW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Arial" charset="0"/>
                      <a:ea typeface="新細明體" charset="-120"/>
                      <a:cs typeface="+mn-cs"/>
                    </a:defRPr>
                  </a:lvl9pPr>
                </a:lstStyle>
                <a:p>
                  <a:pPr algn="ctr" eaLnBrk="1" hangingPunct="1"/>
                  <a:r>
                    <a:rPr lang="en-US" altLang="zh-TW" sz="1000" b="1" i="1">
                      <a:solidFill>
                        <a:srgbClr val="FFFFFF"/>
                      </a:solidFill>
                      <a:latin typeface="Calibri" pitchFamily="34" charset="0"/>
                    </a:rPr>
                    <a:t>EKI-1221I/1222I/1224I</a:t>
                  </a:r>
                  <a:endParaRPr lang="en-US" altLang="zh-TW" sz="600" b="1" i="1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75" name="Picture 20" descr="EKI-1221_B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0440" y="2011680"/>
              <a:ext cx="664538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21" descr="EKI-1222_B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5845" y="2011680"/>
              <a:ext cx="629307" cy="96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7" name="Picture 53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6664" y="2057400"/>
              <a:ext cx="586776" cy="912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Облако 1"/>
          <p:cNvSpPr/>
          <p:nvPr/>
        </p:nvSpPr>
        <p:spPr bwMode="auto">
          <a:xfrm>
            <a:off x="6835117" y="1257300"/>
            <a:ext cx="1985033" cy="943322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n-lt"/>
                <a:ea typeface="新細明體" pitchFamily="18" charset="-120"/>
              </a:rPr>
              <a:t>2 </a:t>
            </a: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n-lt"/>
                <a:ea typeface="新細明體" pitchFamily="18" charset="-120"/>
              </a:rPr>
              <a:t>квартал</a:t>
            </a: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+mn-lt"/>
                <a:ea typeface="新細明體" pitchFamily="18" charset="-120"/>
              </a:rPr>
              <a:t> 2014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+mn-lt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35294200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://www.semaphore-systems.co.uk/images/D/EKI-1222D_B201010281322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490" y="715963"/>
            <a:ext cx="5406540" cy="5406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/>
              <a:t>EKI-1221D/1222D</a:t>
            </a:r>
          </a:p>
        </p:txBody>
      </p:sp>
      <p:sp>
        <p:nvSpPr>
          <p:cNvPr id="2" name="Облако 1"/>
          <p:cNvSpPr/>
          <p:nvPr/>
        </p:nvSpPr>
        <p:spPr bwMode="auto">
          <a:xfrm>
            <a:off x="7657909" y="-227359"/>
            <a:ext cx="1985033" cy="943322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n-lt"/>
                <a:ea typeface="新細明體" pitchFamily="18" charset="-120"/>
              </a:rPr>
              <a:t>2 </a:t>
            </a:r>
            <a:r>
              <a:rPr kumimoji="1" lang="ru-RU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+mn-lt"/>
                <a:ea typeface="新細明體" pitchFamily="18" charset="-120"/>
              </a:rPr>
              <a:t>квартал</a:t>
            </a:r>
            <a:r>
              <a:rPr kumimoji="1" lang="ru-RU" sz="18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+mn-lt"/>
                <a:ea typeface="新細明體" pitchFamily="18" charset="-120"/>
              </a:rPr>
              <a:t> 2014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+mn-lt"/>
              <a:ea typeface="新細明體" pitchFamily="18" charset="-120"/>
            </a:endParaRPr>
          </a:p>
        </p:txBody>
      </p:sp>
      <p:sp>
        <p:nvSpPr>
          <p:cNvPr id="48" name="直線圖說文字 2 (加上框線和強調線) 5"/>
          <p:cNvSpPr>
            <a:spLocks/>
          </p:cNvSpPr>
          <p:nvPr/>
        </p:nvSpPr>
        <p:spPr bwMode="auto">
          <a:xfrm>
            <a:off x="6350795" y="1069970"/>
            <a:ext cx="2582862" cy="1349375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620"/>
              <a:gd name="adj6" fmla="val -44198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>
              <a:buFont typeface="Arial" charset="0"/>
              <a:buChar char="•"/>
              <a:defRPr/>
            </a:pPr>
            <a:r>
              <a:rPr lang="en-US" altLang="zh-TW" dirty="0">
                <a:solidFill>
                  <a:schemeClr val="bg2"/>
                </a:solidFill>
                <a:ea typeface="新細明體" pitchFamily="34" charset="-120"/>
              </a:rPr>
              <a:t> </a:t>
            </a: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Dual 12 ~ 48 </a:t>
            </a:r>
            <a:r>
              <a:rPr lang="en-US" altLang="zh-TW" sz="1600" dirty="0" err="1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Vdc</a:t>
            </a: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inputs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Reverse power polarity protection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Fault relay for external PLC/controller </a:t>
            </a:r>
            <a:endParaRPr lang="zh-TW" altLang="en-US" dirty="0">
              <a:solidFill>
                <a:schemeClr val="bg2"/>
              </a:solidFill>
              <a:ea typeface="新細明體" pitchFamily="34" charset="-120"/>
            </a:endParaRPr>
          </a:p>
        </p:txBody>
      </p:sp>
      <p:sp>
        <p:nvSpPr>
          <p:cNvPr id="49" name="直線圖說文字 2 (加上框線和強調線) 6"/>
          <p:cNvSpPr>
            <a:spLocks/>
          </p:cNvSpPr>
          <p:nvPr/>
        </p:nvSpPr>
        <p:spPr bwMode="auto">
          <a:xfrm>
            <a:off x="6357144" y="2601913"/>
            <a:ext cx="2584450" cy="1350962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64412"/>
              <a:gd name="adj6" fmla="val -34454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>
              <a:buFont typeface="Arial" charset="0"/>
              <a:buChar char="•"/>
              <a:defRPr/>
            </a:pPr>
            <a:r>
              <a:rPr lang="en-US" altLang="zh-TW" sz="2000" dirty="0">
                <a:solidFill>
                  <a:schemeClr val="bg2"/>
                </a:solidFill>
                <a:ea typeface="新細明體" pitchFamily="34" charset="-120"/>
              </a:rPr>
              <a:t> </a:t>
            </a:r>
            <a:r>
              <a:rPr lang="en-US" altLang="zh-TW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IP30 metal chassis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Din-rail or wall mount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Wide operating temperature -10 ~ 60C</a:t>
            </a:r>
            <a:endParaRPr lang="zh-TW" altLang="en-US" dirty="0">
              <a:solidFill>
                <a:schemeClr val="bg2"/>
              </a:solidFill>
              <a:ea typeface="新細明體" pitchFamily="34" charset="-120"/>
            </a:endParaRPr>
          </a:p>
        </p:txBody>
      </p:sp>
      <p:sp>
        <p:nvSpPr>
          <p:cNvPr id="50" name="直線圖說文字 2 (加上框線和強調線) 7"/>
          <p:cNvSpPr>
            <a:spLocks/>
          </p:cNvSpPr>
          <p:nvPr/>
        </p:nvSpPr>
        <p:spPr bwMode="auto">
          <a:xfrm flipH="1">
            <a:off x="210344" y="1085396"/>
            <a:ext cx="2336800" cy="152400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79650"/>
              <a:gd name="adj6" fmla="val -38802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ea typeface="新細明體" pitchFamily="34" charset="-120"/>
              </a:rPr>
              <a:t> </a:t>
            </a: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Dual/Redundant 10/100Base-Tx Ethernet ports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Built-in 1.5KV magnetic isolation protection</a:t>
            </a:r>
            <a:endParaRPr lang="zh-TW" altLang="en-US" sz="1600" dirty="0">
              <a:solidFill>
                <a:schemeClr val="bg2"/>
              </a:solidFill>
              <a:ea typeface="新細明體" pitchFamily="34" charset="-120"/>
            </a:endParaRPr>
          </a:p>
        </p:txBody>
      </p:sp>
      <p:sp>
        <p:nvSpPr>
          <p:cNvPr id="51" name="直線圖說文字 2 (加上框線和強調線) 8"/>
          <p:cNvSpPr>
            <a:spLocks/>
          </p:cNvSpPr>
          <p:nvPr/>
        </p:nvSpPr>
        <p:spPr bwMode="auto">
          <a:xfrm flipH="1">
            <a:off x="196057" y="2937102"/>
            <a:ext cx="2351087" cy="2052637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41084"/>
              <a:gd name="adj6" fmla="val -37015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ea typeface="新細明體" pitchFamily="34" charset="-120"/>
              </a:rPr>
              <a:t> </a:t>
            </a: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Serial ports RS-232/422/485 software selectable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D-Sub9 convert to terminal connector accessory is available </a:t>
            </a:r>
          </a:p>
          <a:p>
            <a:pPr algn="l">
              <a:defRPr/>
            </a:pPr>
            <a:r>
              <a:rPr lang="en-US" altLang="zh-TW" sz="1600" dirty="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: OPT1-DB9-AE</a:t>
            </a:r>
            <a:endParaRPr lang="zh-TW" altLang="en-US" sz="1600" dirty="0">
              <a:solidFill>
                <a:schemeClr val="bg2"/>
              </a:solidFill>
              <a:ea typeface="新細明體" pitchFamily="34" charset="-120"/>
            </a:endParaRPr>
          </a:p>
        </p:txBody>
      </p:sp>
      <p:sp>
        <p:nvSpPr>
          <p:cNvPr id="52" name="直線圖說文字 2 (加上框線和強調線) 10"/>
          <p:cNvSpPr>
            <a:spLocks/>
          </p:cNvSpPr>
          <p:nvPr/>
        </p:nvSpPr>
        <p:spPr bwMode="auto">
          <a:xfrm>
            <a:off x="6539707" y="4438650"/>
            <a:ext cx="2393950" cy="1379538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8495"/>
              <a:gd name="adj6" fmla="val -68722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>
              <a:buFont typeface="Arial" charset="0"/>
              <a:buChar char="•"/>
              <a:defRPr/>
            </a:pPr>
            <a:r>
              <a:rPr lang="en-US" altLang="zh-TW" sz="1600">
                <a:solidFill>
                  <a:schemeClr val="bg2"/>
                </a:solidFill>
                <a:ea typeface="新細明體" pitchFamily="34" charset="-120"/>
              </a:rPr>
              <a:t> </a:t>
            </a:r>
            <a:r>
              <a:rPr lang="en-US" altLang="zh-TW" sz="160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Serial ESD protection: 15KV for all signals</a:t>
            </a:r>
          </a:p>
          <a:p>
            <a:pPr algn="l">
              <a:buFont typeface="Arial" charset="0"/>
              <a:buChar char="•"/>
              <a:defRPr/>
            </a:pPr>
            <a:r>
              <a:rPr lang="en-US" altLang="zh-TW" sz="1600">
                <a:solidFill>
                  <a:schemeClr val="bg2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 1KV burst (EFT), 0.5KV surge protection for power inputs</a:t>
            </a:r>
            <a:endParaRPr lang="zh-TW" altLang="en-US" sz="1600">
              <a:solidFill>
                <a:schemeClr val="bg2"/>
              </a:solidFill>
              <a:ea typeface="新細明體" pitchFamily="34" charset="-120"/>
            </a:endParaRPr>
          </a:p>
        </p:txBody>
      </p:sp>
      <p:sp>
        <p:nvSpPr>
          <p:cNvPr id="53" name="直線圖說文字 2 (加上框線和強調線) 7"/>
          <p:cNvSpPr>
            <a:spLocks/>
          </p:cNvSpPr>
          <p:nvPr/>
        </p:nvSpPr>
        <p:spPr bwMode="auto">
          <a:xfrm flipH="1">
            <a:off x="203087" y="5200650"/>
            <a:ext cx="2336800" cy="616857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207409"/>
              <a:gd name="adj6" fmla="val -75448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>
              <a:buFont typeface="Arial" charset="0"/>
              <a:buChar char="•"/>
              <a:defRPr/>
            </a:pPr>
            <a:r>
              <a:rPr lang="en-US" altLang="zh-TW" sz="1600" b="1" dirty="0">
                <a:solidFill>
                  <a:schemeClr val="bg2"/>
                </a:solidFill>
                <a:ea typeface="新細明體" pitchFamily="34" charset="-120"/>
              </a:rPr>
              <a:t> </a:t>
            </a:r>
            <a:r>
              <a:rPr lang="en-US" altLang="zh-TW" sz="1600" b="1" dirty="0" smtClean="0">
                <a:solidFill>
                  <a:srgbClr val="CC0000"/>
                </a:solidFill>
                <a:latin typeface="Tahoma" pitchFamily="34" charset="0"/>
                <a:ea typeface="新細明體" pitchFamily="34" charset="-120"/>
                <a:cs typeface="Tahoma" pitchFamily="34" charset="0"/>
              </a:rPr>
              <a:t>Build-in Ethernet Switch function</a:t>
            </a:r>
            <a:endParaRPr lang="zh-TW" altLang="en-US" sz="1600" b="1" dirty="0">
              <a:solidFill>
                <a:srgbClr val="CC0000"/>
              </a:solidFill>
              <a:ea typeface="新細明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25837682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/>
              <a:t>EKI-1221D/1222D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02644" y="1385106"/>
            <a:ext cx="5125344" cy="98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marL="342900" indent="-342900"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u"/>
              <a:defRPr/>
            </a:pPr>
            <a:r>
              <a:rPr lang="ru-RU" sz="2400" b="1" kern="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Функционал как у </a:t>
            </a:r>
            <a:r>
              <a:rPr lang="en-US" sz="2400" b="1" kern="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EKI-122x</a:t>
            </a:r>
            <a:endParaRPr lang="en-US" sz="2400" b="1" kern="0" dirty="0" smtClean="0">
              <a:solidFill>
                <a:schemeClr val="bg2"/>
              </a:solidFill>
              <a:latin typeface="Tahoma" pitchFamily="34" charset="0"/>
              <a:ea typeface="+mn-ea"/>
              <a:cs typeface="Tahoma" pitchFamily="34" charset="0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u"/>
              <a:defRPr/>
            </a:pPr>
            <a:r>
              <a:rPr lang="ru-RU" sz="2400" b="1" kern="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Встроенный свитч</a:t>
            </a:r>
            <a:endParaRPr lang="en-US" sz="2400" b="1" kern="0" dirty="0">
              <a:solidFill>
                <a:schemeClr val="bg2"/>
              </a:solidFill>
              <a:latin typeface="Tahoma" pitchFamily="34" charset="0"/>
              <a:ea typeface="+mn-ea"/>
              <a:cs typeface="Tahoma" pitchFamily="34" charset="0"/>
            </a:endParaRPr>
          </a:p>
        </p:txBody>
      </p:sp>
      <p:grpSp>
        <p:nvGrpSpPr>
          <p:cNvPr id="12" name="群組 25"/>
          <p:cNvGrpSpPr/>
          <p:nvPr/>
        </p:nvGrpSpPr>
        <p:grpSpPr>
          <a:xfrm>
            <a:off x="2186072" y="992646"/>
            <a:ext cx="6795655" cy="4963515"/>
            <a:chOff x="1463675" y="1603722"/>
            <a:chExt cx="6795655" cy="4963515"/>
          </a:xfrm>
        </p:grpSpPr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5511021" y="3716106"/>
              <a:ext cx="1920875" cy="1600200"/>
            </a:xfrm>
            <a:prstGeom prst="rect">
              <a:avLst/>
            </a:prstGeom>
            <a:solidFill>
              <a:srgbClr val="FFFFDC"/>
            </a:solidFill>
            <a:ln w="76200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endParaRPr lang="zh-TW" altLang="en-US">
                <a:latin typeface="Tahoma" pitchFamily="34" charset="0"/>
                <a:cs typeface="Tahoma" pitchFamily="34" charset="0"/>
              </a:endParaRPr>
            </a:p>
          </p:txBody>
        </p:sp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99707" y="5306595"/>
              <a:ext cx="1889125" cy="1241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CFCFC"/>
                </a:clrFrom>
                <a:clrTo>
                  <a:srgbClr val="FCFC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63675" y="5325812"/>
              <a:ext cx="1889125" cy="1241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68283" y="3716106"/>
              <a:ext cx="917575" cy="159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24155" y="1603722"/>
              <a:ext cx="2035175" cy="1790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V="1">
              <a:off x="6607146" y="3150208"/>
              <a:ext cx="347663" cy="966788"/>
            </a:xfrm>
            <a:prstGeom prst="line">
              <a:avLst/>
            </a:prstGeom>
            <a:noFill/>
            <a:ln w="76200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6833379" y="3200084"/>
              <a:ext cx="1279525" cy="523875"/>
            </a:xfrm>
            <a:prstGeom prst="rect">
              <a:avLst/>
            </a:prstGeom>
            <a:noFill/>
            <a:ln w="762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TW" sz="1400" dirty="0" err="1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Modbus</a:t>
              </a:r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/TCP</a:t>
              </a:r>
            </a:p>
            <a:p>
              <a:pPr algn="ctr"/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Ethernet</a:t>
              </a:r>
            </a:p>
          </p:txBody>
        </p:sp>
        <p:sp>
          <p:nvSpPr>
            <p:cNvPr id="20" name="Line 14"/>
            <p:cNvSpPr>
              <a:spLocks noChangeShapeType="1"/>
            </p:cNvSpPr>
            <p:nvPr/>
          </p:nvSpPr>
          <p:spPr bwMode="auto">
            <a:xfrm flipH="1">
              <a:off x="6101542" y="4533006"/>
              <a:ext cx="536518" cy="787139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5449108" y="4210395"/>
              <a:ext cx="1004888" cy="523875"/>
            </a:xfrm>
            <a:prstGeom prst="rect">
              <a:avLst/>
            </a:prstGeom>
            <a:noFill/>
            <a:ln w="762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TW" sz="1400" dirty="0" err="1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Modbus</a:t>
              </a:r>
              <a:endParaRPr lang="en-US" altLang="zh-TW" sz="1400" dirty="0">
                <a:solidFill>
                  <a:schemeClr val="bg2"/>
                </a:solidFill>
                <a:latin typeface="Tahoma" pitchFamily="34" charset="0"/>
                <a:cs typeface="Tahoma" pitchFamily="34" charset="0"/>
              </a:endParaRPr>
            </a:p>
            <a:p>
              <a:pPr algn="ctr"/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Gateway</a:t>
              </a:r>
            </a:p>
          </p:txBody>
        </p:sp>
        <p:sp>
          <p:nvSpPr>
            <p:cNvPr id="22" name="Rectangle 5"/>
            <p:cNvSpPr>
              <a:spLocks noChangeArrowheads="1"/>
            </p:cNvSpPr>
            <p:nvPr/>
          </p:nvSpPr>
          <p:spPr bwMode="auto">
            <a:xfrm>
              <a:off x="2404832" y="3669001"/>
              <a:ext cx="1920875" cy="1600200"/>
            </a:xfrm>
            <a:prstGeom prst="rect">
              <a:avLst/>
            </a:prstGeom>
            <a:solidFill>
              <a:srgbClr val="FFFFDC"/>
            </a:solidFill>
            <a:ln w="76200" algn="ctr">
              <a:noFill/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endParaRPr lang="zh-TW" altLang="en-US">
                <a:latin typeface="Tahoma" pitchFamily="34" charset="0"/>
                <a:cs typeface="Tahoma" pitchFamily="34" charset="0"/>
              </a:endParaRPr>
            </a:p>
          </p:txBody>
        </p:sp>
        <p:pic>
          <p:nvPicPr>
            <p:cNvPr id="23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62094" y="3669001"/>
              <a:ext cx="917575" cy="159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2342919" y="4080163"/>
              <a:ext cx="1004888" cy="523875"/>
            </a:xfrm>
            <a:prstGeom prst="rect">
              <a:avLst/>
            </a:prstGeom>
            <a:noFill/>
            <a:ln w="762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TW" sz="140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Modbus</a:t>
              </a:r>
            </a:p>
            <a:p>
              <a:pPr algn="ctr"/>
              <a:r>
                <a:rPr lang="en-US" altLang="zh-TW" sz="140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Gateway</a:t>
              </a:r>
            </a:p>
          </p:txBody>
        </p:sp>
        <p:sp>
          <p:nvSpPr>
            <p:cNvPr id="25" name="Line 14"/>
            <p:cNvSpPr>
              <a:spLocks noChangeShapeType="1"/>
            </p:cNvSpPr>
            <p:nvPr/>
          </p:nvSpPr>
          <p:spPr bwMode="auto">
            <a:xfrm flipH="1">
              <a:off x="2809702" y="4585653"/>
              <a:ext cx="688918" cy="850871"/>
            </a:xfrm>
            <a:prstGeom prst="line">
              <a:avLst/>
            </a:prstGeom>
            <a:noFill/>
            <a:ln w="76200">
              <a:solidFill>
                <a:srgbClr val="FFC000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endParaRPr lang="zh-TW" altLang="en-US"/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1844040" y="4755198"/>
              <a:ext cx="1279525" cy="523875"/>
            </a:xfrm>
            <a:prstGeom prst="rect">
              <a:avLst/>
            </a:prstGeom>
            <a:noFill/>
            <a:ln w="762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TW" sz="1400" dirty="0" err="1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Modbus</a:t>
              </a:r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 RTU</a:t>
              </a:r>
            </a:p>
            <a:p>
              <a:pPr algn="ctr"/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RS-485</a:t>
              </a:r>
            </a:p>
          </p:txBody>
        </p:sp>
        <p:sp>
          <p:nvSpPr>
            <p:cNvPr id="27" name="Text Box 12"/>
            <p:cNvSpPr txBox="1">
              <a:spLocks noChangeArrowheads="1"/>
            </p:cNvSpPr>
            <p:nvPr/>
          </p:nvSpPr>
          <p:spPr bwMode="auto">
            <a:xfrm>
              <a:off x="5119254" y="4788449"/>
              <a:ext cx="1279525" cy="523875"/>
            </a:xfrm>
            <a:prstGeom prst="rect">
              <a:avLst/>
            </a:prstGeom>
            <a:noFill/>
            <a:ln w="7620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TW" sz="1400" dirty="0" err="1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Modbus</a:t>
              </a:r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 RTU</a:t>
              </a:r>
            </a:p>
            <a:p>
              <a:pPr algn="ctr"/>
              <a:r>
                <a:rPr lang="en-US" altLang="zh-TW" sz="1400" dirty="0">
                  <a:solidFill>
                    <a:schemeClr val="bg2"/>
                  </a:solidFill>
                  <a:latin typeface="Tahoma" pitchFamily="34" charset="0"/>
                  <a:cs typeface="Tahoma" pitchFamily="34" charset="0"/>
                </a:rPr>
                <a:t>RS-485</a:t>
              </a:r>
            </a:p>
          </p:txBody>
        </p:sp>
        <p:sp>
          <p:nvSpPr>
            <p:cNvPr id="28" name="Line 10"/>
            <p:cNvSpPr>
              <a:spLocks noChangeShapeType="1"/>
            </p:cNvSpPr>
            <p:nvPr/>
          </p:nvSpPr>
          <p:spPr bwMode="auto">
            <a:xfrm>
              <a:off x="3507972" y="4073234"/>
              <a:ext cx="3042458" cy="199507"/>
            </a:xfrm>
            <a:prstGeom prst="line">
              <a:avLst/>
            </a:prstGeom>
            <a:noFill/>
            <a:ln w="76200">
              <a:solidFill>
                <a:srgbClr val="00CC00"/>
              </a:solidFill>
              <a:round/>
              <a:headEnd/>
              <a:tailEnd/>
            </a:ln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57690499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TW" dirty="0" smtClean="0"/>
              <a:t>EKI-1221D/1222D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502644" y="1385106"/>
            <a:ext cx="5125344" cy="98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marL="342900" indent="-342900"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u"/>
              <a:defRPr/>
            </a:pPr>
            <a:r>
              <a:rPr lang="ru-RU" sz="2400" b="1" kern="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Функционал как у </a:t>
            </a:r>
            <a:r>
              <a:rPr lang="en-US" sz="2400" b="1" kern="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EKI-122x</a:t>
            </a:r>
            <a:endParaRPr lang="en-US" sz="2400" b="1" kern="0" dirty="0" smtClean="0">
              <a:solidFill>
                <a:schemeClr val="bg2"/>
              </a:solidFill>
              <a:latin typeface="Tahoma" pitchFamily="34" charset="0"/>
              <a:ea typeface="+mn-ea"/>
              <a:cs typeface="Tahoma" pitchFamily="34" charset="0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u"/>
              <a:defRPr/>
            </a:pPr>
            <a:r>
              <a:rPr lang="ru-RU" sz="2400" b="1" kern="0" dirty="0" smtClean="0">
                <a:solidFill>
                  <a:schemeClr val="bg2"/>
                </a:solidFill>
                <a:latin typeface="Tahoma" pitchFamily="34" charset="0"/>
                <a:ea typeface="+mn-ea"/>
                <a:cs typeface="Tahoma" pitchFamily="34" charset="0"/>
              </a:rPr>
              <a:t>Встроенный свитч</a:t>
            </a:r>
            <a:endParaRPr lang="en-US" sz="2400" b="1" kern="0" dirty="0">
              <a:solidFill>
                <a:schemeClr val="bg2"/>
              </a:solidFill>
              <a:latin typeface="Tahoma" pitchFamily="34" charset="0"/>
              <a:ea typeface="+mn-ea"/>
              <a:cs typeface="Tahoma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143288" y="2720270"/>
            <a:ext cx="6857424" cy="3225263"/>
            <a:chOff x="1576805" y="3264813"/>
            <a:chExt cx="5783263" cy="2624137"/>
          </a:xfrm>
        </p:grpSpPr>
        <p:sp>
          <p:nvSpPr>
            <p:cNvPr id="30" name="矩形 3"/>
            <p:cNvSpPr>
              <a:spLocks noChangeArrowheads="1"/>
            </p:cNvSpPr>
            <p:nvPr/>
          </p:nvSpPr>
          <p:spPr bwMode="auto">
            <a:xfrm>
              <a:off x="4229518" y="3310850"/>
              <a:ext cx="727075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charset="-120"/>
                  <a:cs typeface="+mn-cs"/>
                </a:defRPr>
              </a:lvl9pPr>
            </a:lstStyle>
            <a:p>
              <a:r>
                <a:rPr lang="en-US" altLang="zh-TW"/>
                <a:t>legacy</a:t>
              </a:r>
              <a:endParaRPr lang="zh-TW" altLang="en-US"/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76805" y="3264813"/>
              <a:ext cx="5783263" cy="2624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57168" y="4251558"/>
              <a:ext cx="691413" cy="120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19168" y="4179369"/>
              <a:ext cx="691413" cy="120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9189" y="4034990"/>
              <a:ext cx="691413" cy="120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3168" y="3906653"/>
              <a:ext cx="691413" cy="120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97147" y="3810400"/>
              <a:ext cx="691413" cy="1204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048815644"/>
      </p:ext>
    </p:extLst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zh-TW" dirty="0" smtClean="0"/>
              <a:t>EKI-13</a:t>
            </a:r>
            <a:r>
              <a:rPr lang="ru-RU" altLang="zh-TW" dirty="0" smtClean="0"/>
              <a:t>2</a:t>
            </a:r>
            <a:r>
              <a:rPr lang="en-US" altLang="zh-TW" dirty="0" smtClean="0"/>
              <a:t>1/13</a:t>
            </a:r>
            <a:r>
              <a:rPr lang="ru-RU" altLang="zh-TW" dirty="0" smtClean="0"/>
              <a:t>2</a:t>
            </a:r>
            <a:r>
              <a:rPr lang="en-US" altLang="zh-TW" dirty="0" smtClean="0"/>
              <a:t>2</a:t>
            </a:r>
          </a:p>
        </p:txBody>
      </p:sp>
      <p:sp>
        <p:nvSpPr>
          <p:cNvPr id="2" name="Облако 1"/>
          <p:cNvSpPr/>
          <p:nvPr/>
        </p:nvSpPr>
        <p:spPr bwMode="auto">
          <a:xfrm>
            <a:off x="6941134" y="2944639"/>
            <a:ext cx="1985033" cy="943322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bg2"/>
                </a:solidFill>
                <a:latin typeface="+mn-lt"/>
              </a:rPr>
              <a:t>Выходит</a:t>
            </a:r>
            <a:endParaRPr kumimoji="1" lang="ru-RU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+mn-lt"/>
              <a:ea typeface="新細明體" pitchFamily="18" charset="-120"/>
            </a:endParaRPr>
          </a:p>
        </p:txBody>
      </p:sp>
      <p:sp>
        <p:nvSpPr>
          <p:cNvPr id="47" name="AutoShape 3"/>
          <p:cNvSpPr>
            <a:spLocks/>
          </p:cNvSpPr>
          <p:nvPr/>
        </p:nvSpPr>
        <p:spPr bwMode="auto">
          <a:xfrm>
            <a:off x="5052219" y="1603499"/>
            <a:ext cx="4114800" cy="1096963"/>
          </a:xfrm>
          <a:prstGeom prst="accentCallout1">
            <a:avLst>
              <a:gd name="adj1" fmla="val 10421"/>
              <a:gd name="adj2" fmla="val -1852"/>
              <a:gd name="adj3" fmla="val 66426"/>
              <a:gd name="adj4" fmla="val -24074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chemeClr val="bg2"/>
                </a:solidFill>
              </a:rPr>
              <a:t>Dual </a:t>
            </a:r>
            <a:r>
              <a:rPr kumimoji="0" lang="en-GB" altLang="zh-TW" sz="1600" b="1" dirty="0">
                <a:solidFill>
                  <a:schemeClr val="bg2"/>
                </a:solidFill>
              </a:rPr>
              <a:t>Power Inputs </a:t>
            </a:r>
            <a:r>
              <a:rPr kumimoji="0" lang="en-GB" altLang="zh-TW" sz="1400" b="1" dirty="0">
                <a:solidFill>
                  <a:schemeClr val="bg2"/>
                </a:solidFill>
              </a:rPr>
              <a:t>(12 to 48 VDC)‏</a:t>
            </a:r>
          </a:p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chemeClr val="bg2"/>
                </a:solidFill>
              </a:rPr>
              <a:t>Reverse </a:t>
            </a:r>
            <a:r>
              <a:rPr kumimoji="0" lang="en-GB" altLang="zh-TW" sz="1600" b="1" dirty="0">
                <a:solidFill>
                  <a:schemeClr val="bg2"/>
                </a:solidFill>
              </a:rPr>
              <a:t>Power Polarity Protection</a:t>
            </a:r>
          </a:p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chemeClr val="bg2"/>
                </a:solidFill>
              </a:rPr>
              <a:t>Fault </a:t>
            </a:r>
            <a:r>
              <a:rPr kumimoji="0" lang="en-GB" altLang="zh-TW" sz="1600" b="1" dirty="0">
                <a:solidFill>
                  <a:schemeClr val="bg2"/>
                </a:solidFill>
              </a:rPr>
              <a:t>Relay for external PLC/Controller</a:t>
            </a:r>
          </a:p>
        </p:txBody>
      </p:sp>
      <p:sp>
        <p:nvSpPr>
          <p:cNvPr id="48" name="AutoShape 4"/>
          <p:cNvSpPr>
            <a:spLocks/>
          </p:cNvSpPr>
          <p:nvPr/>
        </p:nvSpPr>
        <p:spPr bwMode="auto">
          <a:xfrm>
            <a:off x="5098256" y="3236342"/>
            <a:ext cx="4022725" cy="766762"/>
          </a:xfrm>
          <a:prstGeom prst="accentCallout1">
            <a:avLst>
              <a:gd name="adj1" fmla="val 10421"/>
              <a:gd name="adj2" fmla="val -1894"/>
              <a:gd name="adj3" fmla="val 60491"/>
              <a:gd name="adj4" fmla="val -22653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chemeClr val="bg2"/>
                </a:solidFill>
              </a:rPr>
              <a:t>Dual SIM</a:t>
            </a:r>
          </a:p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zh-TW" sz="1600" b="1" dirty="0" smtClean="0">
                <a:solidFill>
                  <a:schemeClr val="bg2"/>
                </a:solidFill>
              </a:rPr>
              <a:t>SD Slot</a:t>
            </a:r>
            <a:r>
              <a:rPr kumimoji="0" lang="en-GB" altLang="zh-TW" sz="1600" b="1" dirty="0" smtClean="0">
                <a:solidFill>
                  <a:schemeClr val="bg2"/>
                </a:solidFill>
              </a:rPr>
              <a:t> </a:t>
            </a:r>
            <a:endParaRPr kumimoji="0" lang="en-GB" altLang="zh-TW" sz="1600" b="1" dirty="0">
              <a:solidFill>
                <a:schemeClr val="bg2"/>
              </a:solidFill>
            </a:endParaRPr>
          </a:p>
        </p:txBody>
      </p:sp>
      <p:sp>
        <p:nvSpPr>
          <p:cNvPr id="49" name="AutoShape 5"/>
          <p:cNvSpPr>
            <a:spLocks/>
          </p:cNvSpPr>
          <p:nvPr/>
        </p:nvSpPr>
        <p:spPr bwMode="auto">
          <a:xfrm>
            <a:off x="-23019" y="3020318"/>
            <a:ext cx="1672530" cy="432048"/>
          </a:xfrm>
          <a:prstGeom prst="accentCallout1">
            <a:avLst>
              <a:gd name="adj1" fmla="val 13819"/>
              <a:gd name="adj2" fmla="val 103958"/>
              <a:gd name="adj3" fmla="val 79407"/>
              <a:gd name="adj4" fmla="val 134933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rgbClr val="000000"/>
                </a:solidFill>
              </a:rPr>
              <a:t>5 Band GPRS</a:t>
            </a:r>
            <a:endParaRPr kumimoji="0" lang="en-GB" altLang="zh-TW" sz="1600" b="1" dirty="0">
              <a:solidFill>
                <a:srgbClr val="000000"/>
              </a:solidFill>
            </a:endParaRPr>
          </a:p>
        </p:txBody>
      </p:sp>
      <p:sp>
        <p:nvSpPr>
          <p:cNvPr id="50" name="AutoShape 6"/>
          <p:cNvSpPr>
            <a:spLocks/>
          </p:cNvSpPr>
          <p:nvPr/>
        </p:nvSpPr>
        <p:spPr bwMode="auto">
          <a:xfrm>
            <a:off x="-23019" y="5756622"/>
            <a:ext cx="1924050" cy="672628"/>
          </a:xfrm>
          <a:prstGeom prst="accentCallout1">
            <a:avLst>
              <a:gd name="adj1" fmla="val 13819"/>
              <a:gd name="adj2" fmla="val 103958"/>
              <a:gd name="adj3" fmla="val 44135"/>
              <a:gd name="adj4" fmla="val 171739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>
                <a:solidFill>
                  <a:srgbClr val="000000"/>
                </a:solidFill>
              </a:rPr>
              <a:t>Serial Ports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rgbClr val="000000"/>
                </a:solidFill>
              </a:rPr>
              <a:t>RS-232/422/485</a:t>
            </a:r>
            <a:endParaRPr kumimoji="0" lang="en-GB" altLang="zh-TW" sz="1600" b="1" dirty="0">
              <a:solidFill>
                <a:srgbClr val="000000"/>
              </a:solidFill>
            </a:endParaRPr>
          </a:p>
        </p:txBody>
      </p:sp>
      <p:sp>
        <p:nvSpPr>
          <p:cNvPr id="51" name="AutoShape 8"/>
          <p:cNvSpPr>
            <a:spLocks/>
          </p:cNvSpPr>
          <p:nvPr/>
        </p:nvSpPr>
        <p:spPr bwMode="auto">
          <a:xfrm>
            <a:off x="5197053" y="4604494"/>
            <a:ext cx="3923928" cy="868363"/>
          </a:xfrm>
          <a:prstGeom prst="accentCallout1">
            <a:avLst>
              <a:gd name="adj1" fmla="val 13875"/>
              <a:gd name="adj2" fmla="val -1917"/>
              <a:gd name="adj3" fmla="val 107433"/>
              <a:gd name="adj4" fmla="val -28467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US" altLang="zh-TW" sz="1600" b="1" dirty="0" smtClean="0">
                <a:solidFill>
                  <a:schemeClr val="bg2"/>
                </a:solidFill>
              </a:rPr>
              <a:t>Serial </a:t>
            </a:r>
            <a:r>
              <a:rPr kumimoji="0" lang="en-US" altLang="zh-TW" sz="1600" b="1" dirty="0">
                <a:solidFill>
                  <a:schemeClr val="bg2"/>
                </a:solidFill>
              </a:rPr>
              <a:t>ESD Protection: 15KV</a:t>
            </a:r>
            <a:endParaRPr kumimoji="0" lang="en-GB" altLang="zh-TW" sz="1400" b="1" dirty="0">
              <a:solidFill>
                <a:schemeClr val="bg2"/>
              </a:solidFill>
            </a:endParaRPr>
          </a:p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zh-TW" sz="1600" b="1" dirty="0" smtClean="0">
                <a:solidFill>
                  <a:schemeClr val="bg2"/>
                </a:solidFill>
              </a:rPr>
              <a:t>2KV EFT/Surge protection for Power</a:t>
            </a:r>
          </a:p>
          <a:p>
            <a:pPr algn="l"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altLang="zh-TW" sz="1600" b="1" dirty="0" smtClean="0">
                <a:solidFill>
                  <a:schemeClr val="bg2"/>
                </a:solidFill>
              </a:rPr>
              <a:t>2KV isolation (EKI-1321)</a:t>
            </a:r>
          </a:p>
        </p:txBody>
      </p:sp>
      <p:pic>
        <p:nvPicPr>
          <p:cNvPr id="53" name="Picture 3" descr="D:\Image Lib\PIC\EKI-DS\EKI-1321\EKI-1321_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2677" y="644054"/>
            <a:ext cx="3096344" cy="577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AutoShape 5"/>
          <p:cNvSpPr>
            <a:spLocks/>
          </p:cNvSpPr>
          <p:nvPr/>
        </p:nvSpPr>
        <p:spPr bwMode="auto">
          <a:xfrm>
            <a:off x="300509" y="2012206"/>
            <a:ext cx="1349002" cy="432048"/>
          </a:xfrm>
          <a:prstGeom prst="accentCallout1">
            <a:avLst>
              <a:gd name="adj1" fmla="val 13819"/>
              <a:gd name="adj2" fmla="val 103958"/>
              <a:gd name="adj3" fmla="val 116956"/>
              <a:gd name="adj4" fmla="val 210369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zh-TW" sz="1600" b="1" dirty="0" smtClean="0">
                <a:solidFill>
                  <a:srgbClr val="000000"/>
                </a:solidFill>
              </a:rPr>
              <a:t>10/100/1000</a:t>
            </a:r>
          </a:p>
          <a:p>
            <a:pPr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kumimoji="0" lang="en-GB" altLang="zh-TW" sz="1600" b="1" dirty="0" smtClean="0">
                <a:solidFill>
                  <a:srgbClr val="000000"/>
                </a:solidFill>
              </a:rPr>
              <a:t>Ethernet</a:t>
            </a:r>
            <a:endParaRPr kumimoji="0" lang="en-GB" altLang="zh-TW" sz="1600" b="1" dirty="0">
              <a:solidFill>
                <a:srgbClr val="000000"/>
              </a:solidFill>
            </a:endParaRPr>
          </a:p>
        </p:txBody>
      </p:sp>
      <p:sp>
        <p:nvSpPr>
          <p:cNvPr id="55" name="AutoShape 8"/>
          <p:cNvSpPr>
            <a:spLocks/>
          </p:cNvSpPr>
          <p:nvPr/>
        </p:nvSpPr>
        <p:spPr bwMode="auto">
          <a:xfrm>
            <a:off x="5555456" y="5756622"/>
            <a:ext cx="3565525" cy="648072"/>
          </a:xfrm>
          <a:prstGeom prst="accentCallout1">
            <a:avLst>
              <a:gd name="adj1" fmla="val 13875"/>
              <a:gd name="adj2" fmla="val -1917"/>
              <a:gd name="adj3" fmla="val 17458"/>
              <a:gd name="adj4" fmla="val -44515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algn="l" defTabSz="457200">
              <a:spcBef>
                <a:spcPct val="20000"/>
              </a:spcBef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zh-TW" sz="1600" b="1" dirty="0" smtClean="0">
                <a:solidFill>
                  <a:schemeClr val="bg2"/>
                </a:solidFill>
              </a:rPr>
              <a:t>EKI-1321 : 1-port</a:t>
            </a:r>
          </a:p>
          <a:p>
            <a:pPr algn="l" defTabSz="457200">
              <a:buClr>
                <a:srgbClr val="000000"/>
              </a:buClr>
              <a:buSzPct val="100000"/>
              <a:buFont typeface="Arial" pitchFamily="34" charset="0"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zh-TW" sz="1600" b="1" dirty="0" smtClean="0">
                <a:solidFill>
                  <a:schemeClr val="bg2"/>
                </a:solidFill>
              </a:rPr>
              <a:t>EKI-1322 : 2-port</a:t>
            </a:r>
          </a:p>
        </p:txBody>
      </p:sp>
      <p:sp>
        <p:nvSpPr>
          <p:cNvPr id="56" name="AutoShape 5"/>
          <p:cNvSpPr>
            <a:spLocks/>
          </p:cNvSpPr>
          <p:nvPr/>
        </p:nvSpPr>
        <p:spPr bwMode="auto">
          <a:xfrm>
            <a:off x="228501" y="4100438"/>
            <a:ext cx="1816546" cy="432048"/>
          </a:xfrm>
          <a:prstGeom prst="accentCallout1">
            <a:avLst>
              <a:gd name="adj1" fmla="val 13819"/>
              <a:gd name="adj2" fmla="val 103958"/>
              <a:gd name="adj3" fmla="val 69166"/>
              <a:gd name="adj4" fmla="val 143751"/>
            </a:avLst>
          </a:prstGeom>
          <a:noFill/>
          <a:ln w="12600">
            <a:solidFill>
              <a:srgbClr val="FF6600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charset="-120"/>
                <a:cs typeface="+mn-cs"/>
              </a:defRPr>
            </a:lvl9pPr>
          </a:lstStyle>
          <a:p>
            <a:pPr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zh-TW" sz="1600" b="1" dirty="0" smtClean="0">
                <a:solidFill>
                  <a:srgbClr val="000000"/>
                </a:solidFill>
              </a:rPr>
              <a:t>Operating Temp </a:t>
            </a:r>
            <a:endParaRPr lang="en-GB" altLang="zh-TW" sz="1400" b="1" dirty="0" smtClean="0">
              <a:solidFill>
                <a:srgbClr val="000000"/>
              </a:solidFill>
            </a:endParaRPr>
          </a:p>
          <a:p>
            <a:pPr defTabSz="457200"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altLang="zh-TW" sz="1400" b="1" dirty="0" smtClean="0">
                <a:solidFill>
                  <a:srgbClr val="000000"/>
                </a:solidFill>
              </a:rPr>
              <a:t>-30 to 65°C</a:t>
            </a:r>
            <a:endParaRPr lang="en-GB" altLang="zh-TW" sz="16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363921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1_HQ_2010_Template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自訂設計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自訂設計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1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Stream">
  <a:themeElements>
    <a:clrScheme name="觀點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Theme1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2011Enabling an intelligent Planet Template - White  Blue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BFA673"/>
    </a:dk2>
    <a:lt2>
      <a:srgbClr val="000099"/>
    </a:lt2>
    <a:accent1>
      <a:srgbClr val="FFCC00"/>
    </a:accent1>
    <a:accent2>
      <a:srgbClr val="808000"/>
    </a:accent2>
    <a:accent3>
      <a:srgbClr val="DCD0BC"/>
    </a:accent3>
    <a:accent4>
      <a:srgbClr val="DADADA"/>
    </a:accent4>
    <a:accent5>
      <a:srgbClr val="FFE2AA"/>
    </a:accent5>
    <a:accent6>
      <a:srgbClr val="737300"/>
    </a:accent6>
    <a:hlink>
      <a:srgbClr val="784700"/>
    </a:hlink>
    <a:folHlink>
      <a:srgbClr val="9A72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85D3327E05645870FBB372759602A" ma:contentTypeVersion="0" ma:contentTypeDescription="Create a new document." ma:contentTypeScope="" ma:versionID="af7482078d8456a020aeefe1c49ae456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LongProperties xmlns="http://schemas.microsoft.com/office/2006/metadata/longPropertie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35A13F0-6CB1-48C3-8992-7BD718C2A563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2D50F76-0E8A-498C-8F8F-DA0E205D2F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5119F79B-F5B8-4127-927A-FD7D044EA42D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FC35913E-76AC-4B51-9978-AF4E5207059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2007 Corporate PowerPoint Template - White &amp; Blue</Template>
  <TotalTime>8525</TotalTime>
  <Words>1334</Words>
  <Application>Microsoft Office PowerPoint</Application>
  <PresentationFormat>Экран (4:3)</PresentationFormat>
  <Paragraphs>420</Paragraphs>
  <Slides>25</Slides>
  <Notes>17</Notes>
  <HiddenSlides>0</HiddenSlides>
  <MMClips>0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6" baseType="lpstr">
      <vt:lpstr>1_HQ_2010_Template</vt:lpstr>
      <vt:lpstr>3_Stream</vt:lpstr>
      <vt:lpstr>1_自訂設計</vt:lpstr>
      <vt:lpstr>1_Stream</vt:lpstr>
      <vt:lpstr>2_自訂設計</vt:lpstr>
      <vt:lpstr>Theme1</vt:lpstr>
      <vt:lpstr>2_Stream</vt:lpstr>
      <vt:lpstr>1_Theme1</vt:lpstr>
      <vt:lpstr>2011Enabling an intelligent Planet Template - White  Blue</vt:lpstr>
      <vt:lpstr>3_自訂設計</vt:lpstr>
      <vt:lpstr>Image</vt:lpstr>
      <vt:lpstr>  Промышленные коммуникации</vt:lpstr>
      <vt:lpstr>Промышленные коммуникации</vt:lpstr>
      <vt:lpstr>Оборудование для промышленных коммуникаций</vt:lpstr>
      <vt:lpstr>Серверы устройств и шлюзы Modbus</vt:lpstr>
      <vt:lpstr>Серверы устройств и шлюзы Modbus</vt:lpstr>
      <vt:lpstr>EKI-1221D/1222D</vt:lpstr>
      <vt:lpstr>EKI-1221D/1222D</vt:lpstr>
      <vt:lpstr>EKI-1221D/1222D</vt:lpstr>
      <vt:lpstr>EKI-1321/1322</vt:lpstr>
      <vt:lpstr>EKI-1321/1322</vt:lpstr>
      <vt:lpstr>Презентация PowerPoint</vt:lpstr>
      <vt:lpstr>Неуправляемые коммутаторы и инжекторы</vt:lpstr>
      <vt:lpstr>Презентация PowerPoint</vt:lpstr>
      <vt:lpstr>Smart коммутаторы EKI-3xxx</vt:lpstr>
      <vt:lpstr>Smart коммутаторы EKI-3xxx</vt:lpstr>
      <vt:lpstr>Стоечные коммутаторы EKI-4xxx</vt:lpstr>
      <vt:lpstr>Стоечные коммутаторы EKI-5xxx</vt:lpstr>
      <vt:lpstr>Презентация PowerPoint</vt:lpstr>
      <vt:lpstr>Однодиапазонные устройства</vt:lpstr>
      <vt:lpstr>Многодиапазонные устройства</vt:lpstr>
      <vt:lpstr>Пример: покрытие площадей</vt:lpstr>
      <vt:lpstr>Пример: скоростной роуминг</vt:lpstr>
      <vt:lpstr>Пример: Связь дальнего действия</vt:lpstr>
      <vt:lpstr>Антенны WLAN</vt:lpstr>
      <vt:lpstr>Презентация PowerPoint</vt:lpstr>
    </vt:vector>
  </TitlesOfParts>
  <Manager>Elena.Chiang@advantech.com.tw</Manager>
  <Company>Advantech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ICOM- Switch Series</dc:title>
  <dc:creator>Alexander.lifanov@advantech.com</dc:creator>
  <cp:lastModifiedBy>Alexander Lifanov</cp:lastModifiedBy>
  <cp:revision>230</cp:revision>
  <dcterms:created xsi:type="dcterms:W3CDTF">2010-08-19T06:41:33Z</dcterms:created>
  <dcterms:modified xsi:type="dcterms:W3CDTF">2013-12-03T09:01:08Z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</Properties>
</file>