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6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7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8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9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0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11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12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13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4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5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6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theme/theme17.xml" ContentType="application/vnd.openxmlformats-officedocument.theme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8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9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theme/theme20.xml" ContentType="application/vnd.openxmlformats-officedocument.theme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21.xml" ContentType="application/vnd.openxmlformats-officedocument.theme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22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23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24.xml" ContentType="application/vnd.openxmlformats-officedocument.theme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theme/theme25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theme/theme26.xml" ContentType="application/vnd.openxmlformats-officedocument.theme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27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theme/theme28.xml" ContentType="application/vnd.openxmlformats-officedocument.theme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theme/theme29.xml" ContentType="application/vnd.openxmlformats-officedocument.theme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30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theme/theme31.xml" ContentType="application/vnd.openxmlformats-officedocument.theme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32.xml" ContentType="application/vnd.openxmlformats-officedocument.theme+xml"/>
  <Override PartName="/ppt/theme/theme3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4411" r:id="rId5"/>
    <p:sldMasterId id="2147484424" r:id="rId6"/>
    <p:sldMasterId id="2147484437" r:id="rId7"/>
    <p:sldMasterId id="2147484449" r:id="rId8"/>
    <p:sldMasterId id="2147484645" r:id="rId9"/>
    <p:sldMasterId id="2147484651" r:id="rId10"/>
    <p:sldMasterId id="2147484658" r:id="rId11"/>
    <p:sldMasterId id="2147484665" r:id="rId12"/>
    <p:sldMasterId id="2147484672" r:id="rId13"/>
    <p:sldMasterId id="2147484679" r:id="rId14"/>
    <p:sldMasterId id="2147484692" r:id="rId15"/>
    <p:sldMasterId id="2147484699" r:id="rId16"/>
    <p:sldMasterId id="2147484706" r:id="rId17"/>
    <p:sldMasterId id="2147484880" r:id="rId18"/>
    <p:sldMasterId id="2147484887" r:id="rId19"/>
    <p:sldMasterId id="2147484894" r:id="rId20"/>
    <p:sldMasterId id="2147484901" r:id="rId21"/>
    <p:sldMasterId id="2147484908" r:id="rId22"/>
    <p:sldMasterId id="2147484921" r:id="rId23"/>
    <p:sldMasterId id="2147484934" r:id="rId24"/>
    <p:sldMasterId id="2147484940" r:id="rId25"/>
    <p:sldMasterId id="2147484947" r:id="rId26"/>
    <p:sldMasterId id="2147484954" r:id="rId27"/>
    <p:sldMasterId id="2147484967" r:id="rId28"/>
    <p:sldMasterId id="2147484974" r:id="rId29"/>
    <p:sldMasterId id="2147484981" r:id="rId30"/>
    <p:sldMasterId id="2147484987" r:id="rId31"/>
    <p:sldMasterId id="2147484993" r:id="rId32"/>
    <p:sldMasterId id="2147485005" r:id="rId33"/>
    <p:sldMasterId id="2147485024" r:id="rId34"/>
    <p:sldMasterId id="2147485049" r:id="rId35"/>
  </p:sldMasterIdLst>
  <p:notesMasterIdLst>
    <p:notesMasterId r:id="rId72"/>
  </p:notesMasterIdLst>
  <p:sldIdLst>
    <p:sldId id="492" r:id="rId36"/>
    <p:sldId id="443" r:id="rId37"/>
    <p:sldId id="495" r:id="rId38"/>
    <p:sldId id="494" r:id="rId39"/>
    <p:sldId id="496" r:id="rId40"/>
    <p:sldId id="513" r:id="rId41"/>
    <p:sldId id="497" r:id="rId42"/>
    <p:sldId id="498" r:id="rId43"/>
    <p:sldId id="499" r:id="rId44"/>
    <p:sldId id="500" r:id="rId45"/>
    <p:sldId id="501" r:id="rId46"/>
    <p:sldId id="503" r:id="rId47"/>
    <p:sldId id="504" r:id="rId48"/>
    <p:sldId id="505" r:id="rId49"/>
    <p:sldId id="525" r:id="rId50"/>
    <p:sldId id="526" r:id="rId51"/>
    <p:sldId id="527" r:id="rId52"/>
    <p:sldId id="528" r:id="rId53"/>
    <p:sldId id="508" r:id="rId54"/>
    <p:sldId id="515" r:id="rId55"/>
    <p:sldId id="516" r:id="rId56"/>
    <p:sldId id="506" r:id="rId57"/>
    <p:sldId id="517" r:id="rId58"/>
    <p:sldId id="518" r:id="rId59"/>
    <p:sldId id="510" r:id="rId60"/>
    <p:sldId id="507" r:id="rId61"/>
    <p:sldId id="519" r:id="rId62"/>
    <p:sldId id="520" r:id="rId63"/>
    <p:sldId id="522" r:id="rId64"/>
    <p:sldId id="509" r:id="rId65"/>
    <p:sldId id="521" r:id="rId66"/>
    <p:sldId id="523" r:id="rId67"/>
    <p:sldId id="512" r:id="rId68"/>
    <p:sldId id="529" r:id="rId69"/>
    <p:sldId id="524" r:id="rId70"/>
    <p:sldId id="493" r:id="rId71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52" autoAdjust="0"/>
    <p:restoredTop sz="82771" autoAdjust="0"/>
  </p:normalViewPr>
  <p:slideViewPr>
    <p:cSldViewPr>
      <p:cViewPr>
        <p:scale>
          <a:sx n="66" d="100"/>
          <a:sy n="66" d="100"/>
        </p:scale>
        <p:origin x="-1686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3.xml"/><Relationship Id="rId21" Type="http://schemas.openxmlformats.org/officeDocument/2006/relationships/slideMaster" Target="slideMasters/slideMaster18.xml"/><Relationship Id="rId42" Type="http://schemas.openxmlformats.org/officeDocument/2006/relationships/slide" Target="slides/slide7.xml"/><Relationship Id="rId47" Type="http://schemas.openxmlformats.org/officeDocument/2006/relationships/slide" Target="slides/slide12.xml"/><Relationship Id="rId63" Type="http://schemas.openxmlformats.org/officeDocument/2006/relationships/slide" Target="slides/slide28.xml"/><Relationship Id="rId68" Type="http://schemas.openxmlformats.org/officeDocument/2006/relationships/slide" Target="slides/slide33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9" Type="http://schemas.openxmlformats.org/officeDocument/2006/relationships/slideMaster" Target="slideMasters/slideMaster26.xml"/><Relationship Id="rId11" Type="http://schemas.openxmlformats.org/officeDocument/2006/relationships/slideMaster" Target="slideMasters/slideMaster8.xml"/><Relationship Id="rId24" Type="http://schemas.openxmlformats.org/officeDocument/2006/relationships/slideMaster" Target="slideMasters/slideMaster21.xml"/><Relationship Id="rId32" Type="http://schemas.openxmlformats.org/officeDocument/2006/relationships/slideMaster" Target="slideMasters/slideMaster29.xml"/><Relationship Id="rId37" Type="http://schemas.openxmlformats.org/officeDocument/2006/relationships/slide" Target="slides/slide2.xml"/><Relationship Id="rId40" Type="http://schemas.openxmlformats.org/officeDocument/2006/relationships/slide" Target="slides/slide5.xml"/><Relationship Id="rId45" Type="http://schemas.openxmlformats.org/officeDocument/2006/relationships/slide" Target="slides/slide10.xml"/><Relationship Id="rId53" Type="http://schemas.openxmlformats.org/officeDocument/2006/relationships/slide" Target="slides/slide18.xml"/><Relationship Id="rId58" Type="http://schemas.openxmlformats.org/officeDocument/2006/relationships/slide" Target="slides/slide23.xml"/><Relationship Id="rId66" Type="http://schemas.openxmlformats.org/officeDocument/2006/relationships/slide" Target="slides/slide31.xml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26.xml"/><Relationship Id="rId19" Type="http://schemas.openxmlformats.org/officeDocument/2006/relationships/slideMaster" Target="slideMasters/slideMaster1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Master" Target="slideMasters/slideMaster24.xml"/><Relationship Id="rId30" Type="http://schemas.openxmlformats.org/officeDocument/2006/relationships/slideMaster" Target="slideMasters/slideMaster27.xml"/><Relationship Id="rId35" Type="http://schemas.openxmlformats.org/officeDocument/2006/relationships/slideMaster" Target="slideMasters/slideMaster32.xml"/><Relationship Id="rId43" Type="http://schemas.openxmlformats.org/officeDocument/2006/relationships/slide" Target="slides/slide8.xml"/><Relationship Id="rId48" Type="http://schemas.openxmlformats.org/officeDocument/2006/relationships/slide" Target="slides/slide13.xml"/><Relationship Id="rId56" Type="http://schemas.openxmlformats.org/officeDocument/2006/relationships/slide" Target="slides/slide21.xml"/><Relationship Id="rId64" Type="http://schemas.openxmlformats.org/officeDocument/2006/relationships/slide" Target="slides/slide29.xml"/><Relationship Id="rId69" Type="http://schemas.openxmlformats.org/officeDocument/2006/relationships/slide" Target="slides/slide34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16.xml"/><Relationship Id="rId72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Master" Target="slideMasters/slideMaster22.xml"/><Relationship Id="rId33" Type="http://schemas.openxmlformats.org/officeDocument/2006/relationships/slideMaster" Target="slideMasters/slideMaster30.xml"/><Relationship Id="rId38" Type="http://schemas.openxmlformats.org/officeDocument/2006/relationships/slide" Target="slides/slide3.xml"/><Relationship Id="rId46" Type="http://schemas.openxmlformats.org/officeDocument/2006/relationships/slide" Target="slides/slide11.xml"/><Relationship Id="rId59" Type="http://schemas.openxmlformats.org/officeDocument/2006/relationships/slide" Target="slides/slide24.xml"/><Relationship Id="rId67" Type="http://schemas.openxmlformats.org/officeDocument/2006/relationships/slide" Target="slides/slide32.xml"/><Relationship Id="rId20" Type="http://schemas.openxmlformats.org/officeDocument/2006/relationships/slideMaster" Target="slideMasters/slideMaster17.xml"/><Relationship Id="rId41" Type="http://schemas.openxmlformats.org/officeDocument/2006/relationships/slide" Target="slides/slide6.xml"/><Relationship Id="rId54" Type="http://schemas.openxmlformats.org/officeDocument/2006/relationships/slide" Target="slides/slide19.xml"/><Relationship Id="rId62" Type="http://schemas.openxmlformats.org/officeDocument/2006/relationships/slide" Target="slides/slide27.xml"/><Relationship Id="rId70" Type="http://schemas.openxmlformats.org/officeDocument/2006/relationships/slide" Target="slides/slide35.xml"/><Relationship Id="rId7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Master" Target="slideMasters/slideMaster25.xml"/><Relationship Id="rId36" Type="http://schemas.openxmlformats.org/officeDocument/2006/relationships/slide" Target="slides/slide1.xml"/><Relationship Id="rId49" Type="http://schemas.openxmlformats.org/officeDocument/2006/relationships/slide" Target="slides/slide14.xml"/><Relationship Id="rId57" Type="http://schemas.openxmlformats.org/officeDocument/2006/relationships/slide" Target="slides/slide22.xml"/><Relationship Id="rId10" Type="http://schemas.openxmlformats.org/officeDocument/2006/relationships/slideMaster" Target="slideMasters/slideMaster7.xml"/><Relationship Id="rId31" Type="http://schemas.openxmlformats.org/officeDocument/2006/relationships/slideMaster" Target="slideMasters/slideMaster28.xml"/><Relationship Id="rId44" Type="http://schemas.openxmlformats.org/officeDocument/2006/relationships/slide" Target="slides/slide9.xml"/><Relationship Id="rId52" Type="http://schemas.openxmlformats.org/officeDocument/2006/relationships/slide" Target="slides/slide17.xml"/><Relationship Id="rId60" Type="http://schemas.openxmlformats.org/officeDocument/2006/relationships/slide" Target="slides/slide25.xml"/><Relationship Id="rId65" Type="http://schemas.openxmlformats.org/officeDocument/2006/relationships/slide" Target="slides/slide30.xml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39" Type="http://schemas.openxmlformats.org/officeDocument/2006/relationships/slide" Target="slides/slide4.xml"/><Relationship Id="rId34" Type="http://schemas.openxmlformats.org/officeDocument/2006/relationships/slideMaster" Target="slideMasters/slideMaster31.xml"/><Relationship Id="rId50" Type="http://schemas.openxmlformats.org/officeDocument/2006/relationships/slide" Target="slides/slide15.xml"/><Relationship Id="rId55" Type="http://schemas.openxmlformats.org/officeDocument/2006/relationships/slide" Target="slides/slide20.xml"/><Relationship Id="rId76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38778C11-DE6B-4ECA-8A0D-0C3A218CA319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BB7EEB8D-FD32-4791-992F-412CF566825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85423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83D5C1-2EB7-4752-B913-D2FC68671B4C}" type="slidenum">
              <a:rPr lang="en-US" altLang="zh-TW" smtClean="0">
                <a:solidFill>
                  <a:prstClr val="black"/>
                </a:solidFill>
              </a:rPr>
              <a:pPr/>
              <a:t>1</a:t>
            </a:fld>
            <a:endParaRPr lang="en-US" altLang="zh-TW" smtClean="0">
              <a:solidFill>
                <a:prstClr val="black"/>
              </a:solidFill>
            </a:endParaRPr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10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11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12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13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14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15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16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17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18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366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366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86A96BF-EFBC-45AF-8D45-6F6FA8704EF7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2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366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366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86A96BF-EFBC-45AF-8D45-6F6FA8704EF7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366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366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86A96BF-EFBC-45AF-8D45-6F6FA8704EF7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21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161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162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7EFEBAF-6CD9-4A60-96E7-5AA79EF27D4D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22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161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162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7EFEBAF-6CD9-4A60-96E7-5AA79EF27D4D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161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162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7EFEBAF-6CD9-4A60-96E7-5AA79EF27D4D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24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5715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5716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58F624C-96A0-4C36-AFC8-30A1DF142D3B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25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264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26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F967E77-9CAA-46ED-BBB3-90D6F383B6DC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26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264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26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F967E77-9CAA-46ED-BBB3-90D6F383B6DC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27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264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26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F967E77-9CAA-46ED-BBB3-90D6F383B6DC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28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264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26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F967E77-9CAA-46ED-BBB3-90D6F383B6DC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29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3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4691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469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7CB5EA0-EB0B-4C9A-B222-EFC233EBC3D8}" type="slidenum">
              <a:rPr lang="en-US" altLang="zh-TW" sz="1200">
                <a:solidFill>
                  <a:srgbClr val="EEECE1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30</a:t>
            </a:fld>
            <a:endParaRPr lang="en-US" altLang="zh-TW" sz="1200">
              <a:solidFill>
                <a:srgbClr val="EEECE1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4691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469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7CB5EA0-EB0B-4C9A-B222-EFC233EBC3D8}" type="slidenum">
              <a:rPr lang="en-US" altLang="zh-TW" sz="1200">
                <a:solidFill>
                  <a:srgbClr val="EEECE1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31</a:t>
            </a:fld>
            <a:endParaRPr lang="en-US" altLang="zh-TW" sz="1200">
              <a:solidFill>
                <a:srgbClr val="EEECE1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4691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4692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2958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7CB5EA0-EB0B-4C9A-B222-EFC233EBC3D8}" type="slidenum">
              <a:rPr lang="en-US" altLang="zh-TW" sz="1200">
                <a:solidFill>
                  <a:srgbClr val="EEECE1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32</a:t>
            </a:fld>
            <a:endParaRPr lang="en-US" altLang="zh-TW" sz="1200">
              <a:solidFill>
                <a:srgbClr val="EEECE1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878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878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8C3C116-20B3-4BF5-AD3A-AFC7A28309AC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33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878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878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8C3C116-20B3-4BF5-AD3A-AFC7A28309AC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34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18787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>
              <a:latin typeface="Arial" pitchFamily="34" charset="0"/>
            </a:endParaRPr>
          </a:p>
        </p:txBody>
      </p:sp>
      <p:sp>
        <p:nvSpPr>
          <p:cNvPr id="118788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1pPr>
            <a:lvl2pPr marL="685817" indent="-263776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2pPr>
            <a:lvl3pPr marL="1055103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3pPr>
            <a:lvl4pPr marL="1477145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4pPr>
            <a:lvl5pPr marL="1899186" indent="-211021" algn="l" defTabSz="914423" eaLnBrk="0" hangingPunct="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5pPr>
            <a:lvl6pPr marL="2321227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6pPr>
            <a:lvl7pPr marL="2743269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7pPr>
            <a:lvl8pPr marL="3165310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8pPr>
            <a:lvl9pPr marL="3587351" indent="-211021" defTabSz="914423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8C3C116-20B3-4BF5-AD3A-AFC7A28309AC}" type="slidenum">
              <a:rPr lang="en-US" altLang="zh-TW" sz="1200">
                <a:solidFill>
                  <a:prstClr val="black"/>
                </a:solidFill>
                <a:latin typeface="Garamond" pitchFamily="18" charset="0"/>
              </a:rPr>
              <a:pPr algn="r" eaLnBrk="1" hangingPunct="1">
                <a:spcBef>
                  <a:spcPct val="0"/>
                </a:spcBef>
              </a:pPr>
              <a:t>35</a:t>
            </a:fld>
            <a:endParaRPr lang="en-US" altLang="zh-TW" sz="1200">
              <a:solidFill>
                <a:prstClr val="black"/>
              </a:solidFill>
              <a:latin typeface="Garamond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altLang="zh-TW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09821" indent="-273008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092032" indent="-218406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528845" indent="-218406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1965657" indent="-218406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402470" indent="-21840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839283" indent="-21840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276096" indent="-21840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712909" indent="-21840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/>
            <a:fld id="{DC6F3002-C066-407A-A646-60E3E21E705D}" type="slidenum">
              <a:rPr kumimoji="0" lang="zh-TW" altLang="en-US">
                <a:solidFill>
                  <a:prstClr val="black"/>
                </a:solidFill>
                <a:latin typeface="Calibri" pitchFamily="34" charset="0"/>
              </a:rPr>
              <a:pPr eaLnBrk="1" hangingPunct="1"/>
              <a:t>36</a:t>
            </a:fld>
            <a:endParaRPr kumimoji="0" lang="zh-TW" altLang="en-US">
              <a:solidFill>
                <a:prstClr val="black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4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5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6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7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8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TW" altLang="en-US" dirty="0" smtClean="0"/>
          </a:p>
        </p:txBody>
      </p:sp>
      <p:sp>
        <p:nvSpPr>
          <p:cNvPr id="583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730AA33-939A-43FA-9294-CDD49ED59C67}" type="slidenum">
              <a:rPr lang="zh-TW" altLang="en-US">
                <a:solidFill>
                  <a:prstClr val="black"/>
                </a:solidFill>
              </a:rPr>
              <a:pPr/>
              <a:t>9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3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5745163" y="5211763"/>
            <a:ext cx="3219450" cy="954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2012/04/30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IAG</a:t>
            </a:r>
            <a:r>
              <a:rPr kumimoji="0" lang="zh-TW" altLang="en-US" sz="2800" i="1" dirty="0">
                <a:solidFill>
                  <a:prstClr val="white"/>
                </a:solidFill>
                <a:latin typeface="Calibri"/>
                <a:ea typeface="新細明體"/>
              </a:rPr>
              <a:t> </a:t>
            </a: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HMI</a:t>
            </a:r>
            <a:r>
              <a:rPr kumimoji="0" lang="zh-TW" altLang="en-US" sz="2800" i="1" dirty="0">
                <a:solidFill>
                  <a:prstClr val="white"/>
                </a:solidFill>
                <a:latin typeface="Calibri"/>
                <a:ea typeface="新細明體"/>
              </a:rPr>
              <a:t>   </a:t>
            </a: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Wilson.Dai</a:t>
            </a:r>
          </a:p>
        </p:txBody>
      </p:sp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040C1194-2D9E-443F-9D87-CC07E2920515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D9F8177-4EDC-493A-ADE2-812D857A87C1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FF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105251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0DEBDC1-C7D0-461F-8DC0-2B1D2BEFB9E1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88640"/>
            <a:ext cx="8277225" cy="6921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lang="zh-TW" altLang="en-US" sz="4400" b="0" kern="1200" dirty="0">
                <a:solidFill>
                  <a:schemeClr val="bg1"/>
                </a:solidFill>
                <a:effectLst/>
                <a:latin typeface="Gill Sans MT" pitchFamily="34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en-US" altLang="zh-TW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altLang="zh-TW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7293496" cy="136815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5200"/>
              </a:lnSpc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</p:spPr>
        <p:txBody>
          <a:bodyPr/>
          <a:lstStyle>
            <a:lvl1pPr algn="l">
              <a:defRPr>
                <a:solidFill>
                  <a:srgbClr val="376092"/>
                </a:solidFill>
              </a:defRPr>
            </a:lvl1pPr>
          </a:lstStyle>
          <a:p>
            <a:pPr>
              <a:defRPr/>
            </a:pPr>
            <a:fld id="{FF852654-ED0C-4315-9EA2-389B894AA1D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946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2" name="矩形 1"/>
          <p:cNvSpPr/>
          <p:nvPr/>
        </p:nvSpPr>
        <p:spPr>
          <a:xfrm>
            <a:off x="167208" y="6444044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114A8FF6-5540-4277-B260-83E5F8D9D40A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3228052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7208" y="6444044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114A8FF6-5540-4277-B260-83E5F8D9D40A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169258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9144000" cy="90872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16632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chemeClr val="bg1"/>
                </a:solidFill>
                <a:effectLst/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7208" y="6444044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114A8FF6-5540-4277-B260-83E5F8D9D40A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65032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424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282687573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749B225-13B9-4377-8824-17CB1B067315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9A0452D-32C4-4B41-A4C5-C6D8919EB15B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8EB1243-1AF9-4414-9BBC-A8E285BFB31E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16632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3600" b="1" dirty="0">
                <a:solidFill>
                  <a:schemeClr val="bg1"/>
                </a:solidFill>
                <a:effectLst/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kumimoji="0" lang="en-US" altLang="zh-TW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C092602-CA8E-4643-A610-555573908141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DD31566-8521-4F69-A1E9-0C63897008C1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1EC21CA7-B508-45F8-AFAD-5922D9B40335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16632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3600" b="1" dirty="0">
                <a:solidFill>
                  <a:schemeClr val="bg1"/>
                </a:solidFill>
                <a:effectLst/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kumimoji="0" lang="en-US" altLang="zh-TW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749B225-13B9-4377-8824-17CB1B067315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9A0452D-32C4-4B41-A4C5-C6D8919EB15B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8EB1243-1AF9-4414-9BBC-A8E285BFB31E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16632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3600" b="1" dirty="0">
                <a:solidFill>
                  <a:schemeClr val="bg1"/>
                </a:solidFill>
                <a:effectLst/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軟正黑體" pitchFamily="34" charset="-120"/>
                <a:ea typeface="微軟正黑體" pitchFamily="34" charset="-120"/>
              </a:defRPr>
            </a:lvl1pPr>
            <a:lvl2pPr>
              <a:defRPr>
                <a:latin typeface="微軟正黑體" pitchFamily="34" charset="-120"/>
                <a:ea typeface="微軟正黑體" pitchFamily="34" charset="-120"/>
              </a:defRPr>
            </a:lvl2pPr>
            <a:lvl3pPr>
              <a:defRPr>
                <a:latin typeface="微軟正黑體" pitchFamily="34" charset="-120"/>
                <a:ea typeface="微軟正黑體" pitchFamily="34" charset="-120"/>
              </a:defRPr>
            </a:lvl3pPr>
            <a:lvl4pPr>
              <a:defRPr>
                <a:latin typeface="微軟正黑體" pitchFamily="34" charset="-120"/>
                <a:ea typeface="微軟正黑體" pitchFamily="34" charset="-120"/>
              </a:defRPr>
            </a:lvl4pPr>
            <a:lvl5pPr>
              <a:defRPr>
                <a:latin typeface="微軟正黑體" pitchFamily="34" charset="-120"/>
                <a:ea typeface="微軟正黑體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6088" y="273050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79513"/>
            <a:ext cx="4038600" cy="494665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79513"/>
            <a:ext cx="4038600" cy="494665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193800"/>
            <a:ext cx="8229600" cy="4932363"/>
          </a:xfrm>
        </p:spPr>
        <p:txBody>
          <a:bodyPr/>
          <a:lstStyle/>
          <a:p>
            <a:pPr lvl="0"/>
            <a:endParaRPr lang="zh-TW" altLang="en-US" noProof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en-US" altLang="zh-TW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altLang="zh-TW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7293496" cy="136815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5200"/>
              </a:lnSpc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</p:spPr>
        <p:txBody>
          <a:bodyPr/>
          <a:lstStyle>
            <a:lvl1pPr algn="l">
              <a:defRPr>
                <a:solidFill>
                  <a:srgbClr val="376092"/>
                </a:solidFill>
              </a:defRPr>
            </a:lvl1pPr>
          </a:lstStyle>
          <a:p>
            <a:pPr>
              <a:defRPr/>
            </a:pPr>
            <a:fld id="{944DE29D-5959-4EC2-822C-51548053309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en-US" altLang="zh-TW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altLang="zh-TW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7293496" cy="136815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5200"/>
              </a:lnSpc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</p:spPr>
        <p:txBody>
          <a:bodyPr/>
          <a:lstStyle>
            <a:lvl1pPr algn="l">
              <a:defRPr>
                <a:solidFill>
                  <a:srgbClr val="376092"/>
                </a:solidFill>
              </a:defRPr>
            </a:lvl1pPr>
          </a:lstStyle>
          <a:p>
            <a:pPr>
              <a:defRPr/>
            </a:pPr>
            <a:fld id="{944DE29D-5959-4EC2-822C-51548053309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en-US" altLang="zh-TW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altLang="zh-TW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7293496" cy="136815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5200"/>
              </a:lnSpc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</p:spPr>
        <p:txBody>
          <a:bodyPr/>
          <a:lstStyle>
            <a:lvl1pPr algn="l">
              <a:defRPr>
                <a:solidFill>
                  <a:srgbClr val="376092"/>
                </a:solidFill>
              </a:defRPr>
            </a:lvl1pPr>
          </a:lstStyle>
          <a:p>
            <a:pPr>
              <a:defRPr/>
            </a:pPr>
            <a:fld id="{18DD584F-6A22-46DE-9C9E-6428B5CBB3E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標題及圖表或組織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SmartArt 版面配置區 2"/>
          <p:cNvSpPr>
            <a:spLocks noGrp="1"/>
          </p:cNvSpPr>
          <p:nvPr>
            <p:ph type="dgm" idx="1"/>
          </p:nvPr>
        </p:nvSpPr>
        <p:spPr>
          <a:xfrm>
            <a:off x="457200" y="1193800"/>
            <a:ext cx="8229600" cy="4932363"/>
          </a:xfrm>
        </p:spPr>
        <p:txBody>
          <a:bodyPr/>
          <a:lstStyle/>
          <a:p>
            <a:pPr lvl="0"/>
            <a:endParaRPr lang="zh-TW" altLang="en-US" noProof="0" smtClean="0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en-US" altLang="zh-TW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altLang="zh-TW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7293496" cy="136815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5200"/>
              </a:lnSpc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</p:spPr>
        <p:txBody>
          <a:bodyPr/>
          <a:lstStyle>
            <a:lvl1pPr algn="l">
              <a:defRPr>
                <a:solidFill>
                  <a:srgbClr val="376092"/>
                </a:solidFill>
              </a:defRPr>
            </a:lvl1pPr>
          </a:lstStyle>
          <a:p>
            <a:pPr>
              <a:defRPr/>
            </a:pPr>
            <a:fld id="{944DE29D-5959-4EC2-822C-51548053309B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749B225-13B9-4377-8824-17CB1B067315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9A0452D-32C4-4B41-A4C5-C6D8919EB15B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8EB1243-1AF9-4414-9BBC-A8E285BFB31E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16632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3600" b="1" dirty="0">
                <a:solidFill>
                  <a:schemeClr val="bg1"/>
                </a:solidFill>
                <a:effectLst/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kumimoji="0" lang="en-US" altLang="zh-TW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>
              <a:solidFill>
                <a:srgbClr val="FFFFFF"/>
              </a:solidFill>
              <a:ea typeface="MS PGothic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7293496" cy="136815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5200"/>
              </a:lnSpc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</p:spPr>
        <p:txBody>
          <a:bodyPr/>
          <a:lstStyle>
            <a:lvl1pPr algn="l">
              <a:defRPr>
                <a:solidFill>
                  <a:srgbClr val="376092"/>
                </a:solidFill>
              </a:defRPr>
            </a:lvl1pPr>
          </a:lstStyle>
          <a:p>
            <a:fld id="{3E5C6B62-FC15-4377-9094-24D7E202B6DD}" type="slidenum">
              <a:rPr lang="zh-TW" altLang="en-US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kumimoji="0" lang="en-US" altLang="zh-TW" smtClean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 altLang="zh-TW" smtClean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749B225-13B9-4377-8824-17CB1B067315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+mn-ea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7293496" cy="1368152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5200"/>
              </a:lnSpc>
              <a:defRPr>
                <a:latin typeface="Gill Sans MT"/>
                <a:cs typeface="Gill Sans M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>
          <a:xfrm>
            <a:off x="61913" y="6453188"/>
            <a:ext cx="1054100" cy="365125"/>
          </a:xfrm>
        </p:spPr>
        <p:txBody>
          <a:bodyPr/>
          <a:lstStyle>
            <a:lvl1pPr algn="l">
              <a:defRPr>
                <a:solidFill>
                  <a:srgbClr val="376092"/>
                </a:solidFill>
              </a:defRPr>
            </a:lvl1pPr>
          </a:lstStyle>
          <a:p>
            <a:pPr>
              <a:defRPr/>
            </a:pPr>
            <a:fld id="{D538202B-D7E3-4E2E-B101-F9E339DF4D4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1339850" y="1052513"/>
            <a:ext cx="7804150" cy="1920875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en-US" altLang="zh-TW"/>
              <a:t>Title</a:t>
            </a:r>
          </a:p>
        </p:txBody>
      </p:sp>
      <p:sp>
        <p:nvSpPr>
          <p:cNvPr id="55603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079750" y="3132138"/>
            <a:ext cx="4495800" cy="19812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</p:spTree>
    <p:extLst>
      <p:ext uri="{BB962C8B-B14F-4D97-AF65-F5344CB8AC3E}">
        <p14:creationId xmlns:p14="http://schemas.microsoft.com/office/powerpoint/2010/main" val="2427636376"/>
      </p:ext>
    </p:extLst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5608004"/>
      </p:ext>
    </p:extLst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349485730"/>
      </p:ext>
    </p:extLst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0063" y="1295400"/>
            <a:ext cx="3978275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30738" y="1295400"/>
            <a:ext cx="3979862" cy="4678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43635469"/>
      </p:ext>
    </p:extLst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183243"/>
      </p:ext>
    </p:extLst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9892475"/>
      </p:ext>
    </p:extLst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011417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260518885"/>
      </p:ext>
    </p:extLst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532004956"/>
      </p:ext>
    </p:extLst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4428589"/>
      </p:ext>
    </p:extLst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97650" y="322263"/>
            <a:ext cx="2039938" cy="56515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74663" y="322263"/>
            <a:ext cx="5970587" cy="56515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8851551"/>
      </p:ext>
    </p:extLst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3960638"/>
      </p:ext>
    </p:extLst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2494457"/>
      </p:ext>
    </p:extLst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033438956"/>
      </p:ext>
    </p:extLst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74788641"/>
      </p:ext>
    </p:extLst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1907063"/>
      </p:ext>
    </p:extLst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011984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215803"/>
      </p:ext>
    </p:extLst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668669180"/>
      </p:ext>
    </p:extLst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575543905"/>
      </p:ext>
    </p:extLst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0135878"/>
      </p:ext>
    </p:extLst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2666232"/>
      </p:ext>
    </p:extLst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標題，物件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7055403"/>
      </p:ext>
    </p:extLst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193800"/>
            <a:ext cx="8229600" cy="4932363"/>
          </a:xfrm>
        </p:spPr>
        <p:txBody>
          <a:bodyPr/>
          <a:lstStyle/>
          <a:p>
            <a:pPr lvl="0"/>
            <a:endParaRPr lang="zh-TW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056699752"/>
      </p:ext>
    </p:extLst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標題及圖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表版面配置區 2"/>
          <p:cNvSpPr>
            <a:spLocks noGrp="1"/>
          </p:cNvSpPr>
          <p:nvPr>
            <p:ph type="chart" idx="1"/>
          </p:nvPr>
        </p:nvSpPr>
        <p:spPr>
          <a:xfrm>
            <a:off x="457200" y="1193800"/>
            <a:ext cx="8229600" cy="4932363"/>
          </a:xfrm>
        </p:spPr>
        <p:txBody>
          <a:bodyPr/>
          <a:lstStyle/>
          <a:p>
            <a:pPr lvl="0"/>
            <a:endParaRPr lang="zh-TW" alt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434307924"/>
      </p:ext>
    </p:extLst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標題，四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sz="quarter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193800"/>
            <a:ext cx="4038600" cy="23891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193800"/>
            <a:ext cx="4038600" cy="23891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57200" y="3735388"/>
            <a:ext cx="4038600" cy="23907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8200" y="3735388"/>
            <a:ext cx="4038600" cy="23907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8849719"/>
      </p:ext>
    </p:extLst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標題，1 個大物件與 2 個小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193800"/>
            <a:ext cx="4038600" cy="23891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735388"/>
            <a:ext cx="4038600" cy="239077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0205740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5475296"/>
      </p:ext>
    </p:extLst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457200" y="333375"/>
            <a:ext cx="8302625" cy="57927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5636821"/>
      </p:ext>
    </p:extLst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67605841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6684816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198000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1184355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4216293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21667370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2514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1896581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85501378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70789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8195031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240800483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253870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5730643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613541905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10859418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396531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920139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7"/>
          <p:cNvSpPr txBox="1">
            <a:spLocks noChangeArrowheads="1"/>
          </p:cNvSpPr>
          <p:nvPr userDrawn="1"/>
        </p:nvSpPr>
        <p:spPr bwMode="auto">
          <a:xfrm>
            <a:off x="450850" y="6384925"/>
            <a:ext cx="3216275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200" smtClean="0">
                <a:solidFill>
                  <a:srgbClr val="7F7F7F"/>
                </a:solidFill>
              </a:rPr>
              <a:t>Advantech Confidential</a:t>
            </a:r>
          </a:p>
          <a:p>
            <a:pPr eaLnBrk="1" hangingPunct="1">
              <a:defRPr/>
            </a:pPr>
            <a:r>
              <a:rPr lang="en-US" altLang="zh-TW" sz="1200" smtClean="0">
                <a:solidFill>
                  <a:srgbClr val="7F7F7F"/>
                </a:solidFill>
              </a:rPr>
              <a:t>&amp; Internal Use Only </a:t>
            </a:r>
            <a:endParaRPr lang="zh-TW" altLang="en-US" sz="1200" smtClean="0">
              <a:solidFill>
                <a:srgbClr val="7F7F7F"/>
              </a:solidFill>
            </a:endParaRPr>
          </a:p>
        </p:txBody>
      </p:sp>
      <p:sp>
        <p:nvSpPr>
          <p:cNvPr id="3" name="投影片編號版面配置區 1"/>
          <p:cNvSpPr txBox="1">
            <a:spLocks noGrp="1"/>
          </p:cNvSpPr>
          <p:nvPr userDrawn="1"/>
        </p:nvSpPr>
        <p:spPr bwMode="auto">
          <a:xfrm>
            <a:off x="0" y="6381750"/>
            <a:ext cx="1655763" cy="476250"/>
          </a:xfrm>
          <a:prstGeom prst="rect">
            <a:avLst/>
          </a:prstGeom>
          <a:noFill/>
          <a:ln>
            <a:noFill/>
          </a:ln>
          <a:extLst/>
        </p:spPr>
        <p:txBody>
          <a:bodyPr anchor="b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200" smtClean="0">
                <a:solidFill>
                  <a:srgbClr val="336699"/>
                </a:solidFill>
                <a:latin typeface="Arial" pitchFamily="34" charset="0"/>
              </a:rPr>
              <a:t>- </a:t>
            </a:r>
            <a:fld id="{4CD82784-A2CD-4B35-8E11-4CBC7D2C807F}" type="slidenum">
              <a:rPr lang="en-US" altLang="zh-TW" sz="1200" smtClean="0">
                <a:solidFill>
                  <a:srgbClr val="336699"/>
                </a:solidFill>
                <a:latin typeface="Arial" pitchFamily="34" charset="0"/>
              </a:rPr>
              <a:pPr eaLnBrk="1" hangingPunct="1">
                <a:defRPr/>
              </a:pPr>
              <a:t>‹#›</a:t>
            </a:fld>
            <a:r>
              <a:rPr lang="en-US" altLang="zh-TW" sz="1200" smtClean="0">
                <a:solidFill>
                  <a:srgbClr val="336699"/>
                </a:solidFill>
                <a:latin typeface="Arial" pitchFamily="34" charset="0"/>
              </a:rPr>
              <a:t> -</a:t>
            </a:r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96218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96433425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098337346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4427874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68160450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193800"/>
            <a:ext cx="4038600" cy="4932363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2726555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9A0452D-32C4-4B41-A4C5-C6D8919EB15B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229600" cy="533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381000" y="1524000"/>
            <a:ext cx="8305800" cy="4648200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1676400" y="6534150"/>
            <a:ext cx="5486400" cy="323850"/>
          </a:xfrm>
          <a:prstGeom prst="rect">
            <a:avLst/>
          </a:prstGeom>
        </p:spPr>
        <p:txBody>
          <a:bodyPr/>
          <a:lstStyle>
            <a:lvl1pPr algn="l">
              <a:defRPr sz="1000">
                <a:solidFill>
                  <a:srgbClr val="FFFFFF"/>
                </a:solidFill>
                <a:latin typeface="Arial"/>
                <a:ea typeface="PMingLiU"/>
              </a:defRPr>
            </a:lvl1pPr>
          </a:lstStyle>
          <a:p>
            <a:pPr>
              <a:defRPr/>
            </a:pPr>
            <a:r>
              <a:rPr lang="en-US" altLang="zh-TW"/>
              <a:t>IBM Confidential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304800" y="6534150"/>
            <a:ext cx="1219200" cy="323850"/>
          </a:xfrm>
          <a:prstGeom prst="rect">
            <a:avLst/>
          </a:prstGeom>
        </p:spPr>
        <p:txBody>
          <a:bodyPr/>
          <a:lstStyle>
            <a:lvl1pPr algn="l">
              <a:defRPr sz="800">
                <a:solidFill>
                  <a:srgbClr val="FFFFFF"/>
                </a:solidFill>
                <a:latin typeface="Arial" charset="0"/>
              </a:defRPr>
            </a:lvl1pPr>
          </a:lstStyle>
          <a:p>
            <a:pPr>
              <a:defRPr/>
            </a:pPr>
            <a:fld id="{B10CADC4-5FBA-47B8-88B5-3822EA506336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8EB1243-1AF9-4414-9BBC-A8E285BFB31E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16632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3600" b="1" dirty="0">
                <a:solidFill>
                  <a:schemeClr val="bg1"/>
                </a:solidFill>
                <a:effectLst/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標題及圖表或組織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SmartArt 版面配置區 2"/>
          <p:cNvSpPr>
            <a:spLocks noGrp="1"/>
          </p:cNvSpPr>
          <p:nvPr>
            <p:ph type="dgm" idx="1"/>
          </p:nvPr>
        </p:nvSpPr>
        <p:spPr>
          <a:xfrm>
            <a:off x="457200" y="1193800"/>
            <a:ext cx="8229600" cy="4932363"/>
          </a:xfrm>
        </p:spPr>
        <p:txBody>
          <a:bodyPr/>
          <a:lstStyle/>
          <a:p>
            <a:pPr lvl="0"/>
            <a:endParaRPr lang="zh-TW" altLang="en-US" noProof="0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5745163" y="5211763"/>
            <a:ext cx="3219450" cy="954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2011/11/28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IAG</a:t>
            </a:r>
            <a:r>
              <a:rPr kumimoji="0" lang="zh-TW" altLang="en-US" sz="2800" i="1" dirty="0">
                <a:solidFill>
                  <a:prstClr val="white"/>
                </a:solidFill>
                <a:latin typeface="Calibri"/>
                <a:ea typeface="新細明體"/>
              </a:rPr>
              <a:t> </a:t>
            </a: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HMI</a:t>
            </a:r>
            <a:r>
              <a:rPr kumimoji="0" lang="zh-TW" altLang="en-US" sz="2800" i="1" dirty="0">
                <a:solidFill>
                  <a:prstClr val="white"/>
                </a:solidFill>
                <a:latin typeface="Calibri"/>
                <a:ea typeface="新細明體"/>
              </a:rPr>
              <a:t>   </a:t>
            </a: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Wilson.Dai</a:t>
            </a:r>
          </a:p>
        </p:txBody>
      </p:sp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en-US" altLang="zh-TW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altLang="zh-TW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4998FD3-3686-42D9-A45D-9F52E8C106C9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A45DA3C-C0AB-49CE-B984-F09F07923488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kumimoji="0" lang="en-US" altLang="zh-TW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0" lang="en-US" altLang="zh-TW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schemeClr val="bg1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schemeClr val="bg1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ACBF3FB-9911-4FB9-B78E-A655B3885FAE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C977FE2-15BE-492B-AB4B-8F6A2362A6A4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9226705-61B5-4104-93E4-68A66740A80A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16632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chemeClr val="bg1"/>
                </a:solidFill>
                <a:effectLst/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29C8112-8330-4092-B84F-2FB0FC8BAA31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ABEA59D-5EDF-4356-9D9E-83BDDC39CECA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D5367BC-7BA8-4707-A58E-08E7737B0F52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16632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chemeClr val="bg1"/>
                </a:solidFill>
                <a:effectLst/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173E86F-641E-4EED-9141-F71E393FC4A8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07EEFC80-1492-4BAD-AA41-125AE4E9684A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1E1D344-E725-408C-86DE-1442E705AA9D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16632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chemeClr val="bg1"/>
                </a:solidFill>
                <a:effectLst/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381784B-6CAF-415B-97EC-7930B186F601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3198E130-FAD7-4C2E-BA78-B563E1494B17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CC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F67FFF85-242C-4C06-9C63-764091E3EAF9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16632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chemeClr val="bg1"/>
                </a:solidFill>
                <a:effectLst/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23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-76200"/>
            <a:ext cx="9144000" cy="631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515938" y="765175"/>
            <a:ext cx="3708400" cy="12811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7400" dirty="0" smtClean="0">
                <a:solidFill>
                  <a:prstClr val="white"/>
                </a:solidFill>
                <a:latin typeface="Gill Sans MT" pitchFamily="34" charset="0"/>
              </a:rPr>
              <a:t>THANK </a:t>
            </a:r>
          </a:p>
        </p:txBody>
      </p:sp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696913" y="2060575"/>
            <a:ext cx="3346450" cy="1420813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fontAlgn="auto" hangingPunct="1">
              <a:lnSpc>
                <a:spcPts val="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2000" dirty="0" smtClean="0">
                <a:solidFill>
                  <a:prstClr val="white"/>
                </a:solidFill>
                <a:latin typeface="Gill Sans MT" pitchFamily="34" charset="0"/>
              </a:rPr>
              <a:t>YOU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193800"/>
            <a:ext cx="4038600" cy="4932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84963" y="333375"/>
            <a:ext cx="2074862" cy="579278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75363" cy="579278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193800"/>
            <a:ext cx="8229600" cy="4932363"/>
          </a:xfrm>
        </p:spPr>
        <p:txBody>
          <a:bodyPr/>
          <a:lstStyle/>
          <a:p>
            <a:pPr lvl="0"/>
            <a:endParaRPr lang="zh-TW" altLang="en-US" noProof="0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標題及物件"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5745163" y="5211763"/>
            <a:ext cx="3219450" cy="954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2012/04/30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IAG</a:t>
            </a:r>
            <a:r>
              <a:rPr kumimoji="0" lang="zh-TW" altLang="en-US" sz="2800" i="1" dirty="0">
                <a:solidFill>
                  <a:prstClr val="white"/>
                </a:solidFill>
                <a:latin typeface="Calibri"/>
                <a:ea typeface="新細明體"/>
              </a:rPr>
              <a:t> </a:t>
            </a: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HMI</a:t>
            </a:r>
            <a:r>
              <a:rPr kumimoji="0" lang="zh-TW" altLang="en-US" sz="2800" i="1" dirty="0">
                <a:solidFill>
                  <a:prstClr val="white"/>
                </a:solidFill>
                <a:latin typeface="Calibri"/>
                <a:ea typeface="新細明體"/>
              </a:rPr>
              <a:t>   </a:t>
            </a:r>
            <a:r>
              <a:rPr kumimoji="0" lang="en-US" altLang="zh-TW" sz="2800" i="1" dirty="0">
                <a:solidFill>
                  <a:prstClr val="white"/>
                </a:solidFill>
                <a:latin typeface="Calibri"/>
                <a:ea typeface="新細明體"/>
              </a:rPr>
              <a:t>Wilson.Dai</a:t>
            </a:r>
          </a:p>
        </p:txBody>
      </p:sp>
      <p:sp>
        <p:nvSpPr>
          <p:cNvPr id="3" name="Vertical Title 1"/>
          <p:cNvSpPr>
            <a:spLocks noGrp="1"/>
          </p:cNvSpPr>
          <p:nvPr>
            <p:ph type="title"/>
          </p:nvPr>
        </p:nvSpPr>
        <p:spPr>
          <a:xfrm>
            <a:off x="1537320" y="1277888"/>
            <a:ext cx="7283152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4500"/>
              </a:lnSpc>
              <a:defRPr sz="4400">
                <a:solidFill>
                  <a:schemeClr val="bg1"/>
                </a:solidFill>
                <a:latin typeface="Gill Sans MT" pitchFamily="34" charset="0"/>
                <a:ea typeface="微軟正黑體" pitchFamily="34" charset="-12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1006475" y="0"/>
            <a:ext cx="2773363" cy="102552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35038" cy="102552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1D5CF0F5-3781-4DBA-AC02-F48F641A51D2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022920" y="332656"/>
            <a:ext cx="8121080" cy="692869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8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>
              <a:buFont typeface="Calibri" pitchFamily="34" charset="0"/>
              <a:buChar char="▪"/>
              <a:defRPr>
                <a:latin typeface="+mn-lt"/>
                <a:ea typeface="微軟正黑體" pitchFamily="34" charset="-120"/>
              </a:defRPr>
            </a:lvl1pPr>
            <a:lvl2pPr marL="742950" indent="-285750">
              <a:buFont typeface="Arial" pitchFamily="34" charset="0"/>
              <a:buChar char="•"/>
              <a:defRPr>
                <a:latin typeface="+mn-lt"/>
                <a:ea typeface="微軟正黑體" pitchFamily="34" charset="-120"/>
              </a:defRPr>
            </a:lvl2pPr>
            <a:lvl3pPr>
              <a:defRPr sz="1800">
                <a:latin typeface="+mn-lt"/>
                <a:ea typeface="微軟正黑體" pitchFamily="34" charset="-120"/>
              </a:defRPr>
            </a:lvl3pPr>
            <a:lvl4pPr>
              <a:defRPr sz="1400">
                <a:latin typeface="+mn-lt"/>
                <a:ea typeface="微軟正黑體" pitchFamily="34" charset="-120"/>
              </a:defRPr>
            </a:lvl4pPr>
            <a:lvl5pPr>
              <a:defRPr kumimoji="1" lang="zh-TW" altLang="en-US" sz="1200" b="1" dirty="0">
                <a:solidFill>
                  <a:schemeClr val="bg2"/>
                </a:solidFill>
                <a:latin typeface="+mn-lt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B00C1EE-A14F-4A57-920D-711C841C7791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333375"/>
            <a:ext cx="8277225" cy="692150"/>
          </a:xfrm>
          <a:prstGeom prst="rect">
            <a:avLst/>
          </a:prstGeom>
        </p:spPr>
        <p:txBody>
          <a:bodyPr/>
          <a:lstStyle>
            <a:lvl1pPr algn="l">
              <a:defRPr kumimoji="1" lang="zh-TW" altLang="en-US" sz="4400" b="0" dirty="0">
                <a:solidFill>
                  <a:srgbClr val="0000FF"/>
                </a:solidFill>
                <a:effectLst/>
                <a:latin typeface="Cambria" pitchFamily="18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93800"/>
            <a:ext cx="8229600" cy="493236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mbria" pitchFamily="18" charset="0"/>
                <a:ea typeface="微軟正黑體" pitchFamily="34" charset="-12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105251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6688" y="6443663"/>
            <a:ext cx="44450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A6631D-78D5-423F-A431-BEEB5CD06502}" type="slidenum">
              <a:rPr kumimoji="0" lang="en-US" altLang="zh-TW" b="1" i="1">
                <a:solidFill>
                  <a:srgbClr val="0000FF"/>
                </a:solidFill>
                <a:latin typeface="Gill Sans MT" pitchFamily="34" charset="0"/>
                <a:ea typeface="新細明體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zh-TW" b="1" i="1" dirty="0">
              <a:solidFill>
                <a:srgbClr val="0000FF"/>
              </a:solidFill>
              <a:latin typeface="Gill Sans MT" pitchFamily="34" charset="0"/>
              <a:ea typeface="新細明體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2600" y="188640"/>
            <a:ext cx="8277225" cy="692150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lang="zh-TW" altLang="en-US" sz="4400" b="0" kern="1200" dirty="0">
                <a:solidFill>
                  <a:schemeClr val="bg1"/>
                </a:solidFill>
                <a:effectLst/>
                <a:latin typeface="Gill Sans MT" pitchFamily="34" charset="0"/>
                <a:ea typeface="微軟正黑體" pitchFamily="34" charset="-120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7342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Calibri" pitchFamily="34" charset="0"/>
              <a:buChar char="▪"/>
              <a:defRPr kumimoji="1" lang="zh-TW" altLang="en-US" sz="32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Font typeface="Arial" pitchFamily="34" charset="0"/>
              <a:buChar char="•"/>
              <a:defRPr kumimoji="1" lang="zh-TW" altLang="en-US" sz="2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2pPr>
            <a:lvl3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8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3pPr>
            <a:lvl4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400" b="0" dirty="0" smtClean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4pPr>
            <a:lvl5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defRPr kumimoji="1" lang="zh-TW" altLang="en-US" sz="1200" b="0" dirty="0">
                <a:solidFill>
                  <a:schemeClr val="tx1"/>
                </a:solidFill>
                <a:latin typeface="Calibri" pitchFamily="34" charset="0"/>
                <a:ea typeface="微軟正黑體" pitchFamily="34" charset="-120"/>
                <a:cs typeface="Calibri" pitchFamily="34" charset="0"/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</p:spTree>
  </p:cSld>
  <p:clrMapOvr>
    <a:masterClrMapping/>
  </p:clrMapOvr>
  <p:transition spd="slow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/>
        </p:nvSpPr>
        <p:spPr>
          <a:xfrm>
            <a:off x="2627313" y="0"/>
            <a:ext cx="6516687" cy="1196975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0" y="0"/>
            <a:ext cx="2555875" cy="1196975"/>
          </a:xfrm>
          <a:prstGeom prst="rect">
            <a:avLst/>
          </a:prstGeom>
          <a:solidFill>
            <a:srgbClr val="6FC6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solidFill>
                <a:srgbClr val="FFFFFF"/>
              </a:solidFill>
              <a:ea typeface="ＭＳ Ｐゴシック" pitchFamily="34" charset="-128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06896" y="485800"/>
            <a:ext cx="7293496" cy="1143000"/>
          </a:xfrm>
          <a:prstGeom prst="rect">
            <a:avLst/>
          </a:prstGeom>
        </p:spPr>
        <p:txBody>
          <a:bodyPr vert="horz"/>
          <a:lstStyle>
            <a:lvl1pPr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lang="en-US" sz="4400" kern="1200" dirty="0">
                <a:solidFill>
                  <a:srgbClr val="3333FF"/>
                </a:solidFill>
                <a:latin typeface="Gill Sans MT" pitchFamily="34" charset="0"/>
                <a:ea typeface="微軟正黑體" pitchFamily="34" charset="-120"/>
                <a:cs typeface="Gill Sans MT" pitchFamily="34" charset="0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79.xml"/><Relationship Id="rId7" Type="http://schemas.openxmlformats.org/officeDocument/2006/relationships/theme" Target="../theme/theme10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6.jpe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7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8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03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104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9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theme" Target="../theme/theme14.xml"/><Relationship Id="rId5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10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14.xml"/><Relationship Id="rId7" Type="http://schemas.openxmlformats.org/officeDocument/2006/relationships/theme" Target="../theme/theme15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20.xml"/><Relationship Id="rId7" Type="http://schemas.openxmlformats.org/officeDocument/2006/relationships/theme" Target="../theme/theme16.xml"/><Relationship Id="rId2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21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26.xml"/><Relationship Id="rId7" Type="http://schemas.openxmlformats.org/officeDocument/2006/relationships/theme" Target="../theme/theme17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32.xml"/><Relationship Id="rId7" Type="http://schemas.openxmlformats.org/officeDocument/2006/relationships/theme" Target="../theme/theme18.xml"/><Relationship Id="rId2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33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Relationship Id="rId14" Type="http://schemas.openxmlformats.org/officeDocument/2006/relationships/image" Target="../media/image6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image" Target="../media/image4.jpe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14" Type="http://schemas.openxmlformats.org/officeDocument/2006/relationships/image" Target="../media/image6.jpeg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2.xml"/><Relationship Id="rId2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60.xml"/><Relationship Id="rId6" Type="http://schemas.openxmlformats.org/officeDocument/2006/relationships/image" Target="../media/image1.jpeg"/><Relationship Id="rId5" Type="http://schemas.openxmlformats.org/officeDocument/2006/relationships/theme" Target="../theme/theme21.xml"/><Relationship Id="rId4" Type="http://schemas.openxmlformats.org/officeDocument/2006/relationships/slideLayout" Target="../slideLayouts/slideLayout163.xml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6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65.xml"/><Relationship Id="rId1" Type="http://schemas.openxmlformats.org/officeDocument/2006/relationships/slideLayout" Target="../slideLayouts/slideLayout164.xml"/><Relationship Id="rId6" Type="http://schemas.openxmlformats.org/officeDocument/2006/relationships/theme" Target="../theme/theme22.xml"/><Relationship Id="rId5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7.xml"/></Relationships>
</file>

<file path=ppt/slideMasters/_rels/slideMaster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image" Target="../media/image1.jpeg"/><Relationship Id="rId5" Type="http://schemas.openxmlformats.org/officeDocument/2006/relationships/theme" Target="../theme/theme23.xml"/><Relationship Id="rId4" Type="http://schemas.openxmlformats.org/officeDocument/2006/relationships/slideLayout" Target="../slideLayouts/slideLayout172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75.xml"/><Relationship Id="rId7" Type="http://schemas.openxmlformats.org/officeDocument/2006/relationships/slideLayout" Target="../slideLayouts/slideLayout179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77.xml"/><Relationship Id="rId10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/Relationships>
</file>

<file path=ppt/slideMasters/_rels/slideMaster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6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84.xml"/><Relationship Id="rId6" Type="http://schemas.openxmlformats.org/officeDocument/2006/relationships/theme" Target="../theme/theme25.xml"/><Relationship Id="rId5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7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91.xml"/><Relationship Id="rId7" Type="http://schemas.openxmlformats.org/officeDocument/2006/relationships/theme" Target="../theme/theme26.xml"/><Relationship Id="rId2" Type="http://schemas.openxmlformats.org/officeDocument/2006/relationships/slideLayout" Target="../slideLayouts/slideLayout190.xml"/><Relationship Id="rId1" Type="http://schemas.openxmlformats.org/officeDocument/2006/relationships/slideLayout" Target="../slideLayouts/slideLayout189.xml"/><Relationship Id="rId6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92.xml"/></Relationships>
</file>

<file path=ppt/slideMasters/_rels/slideMaster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7.xml"/><Relationship Id="rId2" Type="http://schemas.openxmlformats.org/officeDocument/2006/relationships/slideLayout" Target="../slideLayouts/slideLayout196.xml"/><Relationship Id="rId1" Type="http://schemas.openxmlformats.org/officeDocument/2006/relationships/slideLayout" Target="../slideLayouts/slideLayout195.xml"/><Relationship Id="rId6" Type="http://schemas.openxmlformats.org/officeDocument/2006/relationships/image" Target="../media/image1.jpeg"/><Relationship Id="rId5" Type="http://schemas.openxmlformats.org/officeDocument/2006/relationships/theme" Target="../theme/theme27.xml"/><Relationship Id="rId4" Type="http://schemas.openxmlformats.org/officeDocument/2006/relationships/slideLayout" Target="../slideLayouts/slideLayout198.xml"/></Relationships>
</file>

<file path=ppt/slideMasters/_rels/slideMaster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1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image" Target="../media/image1.jpeg"/><Relationship Id="rId5" Type="http://schemas.openxmlformats.org/officeDocument/2006/relationships/theme" Target="../theme/theme28.xml"/><Relationship Id="rId4" Type="http://schemas.openxmlformats.org/officeDocument/2006/relationships/slideLayout" Target="../slideLayouts/slideLayout202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05.xml"/><Relationship Id="rId7" Type="http://schemas.openxmlformats.org/officeDocument/2006/relationships/slideLayout" Target="../slideLayouts/slideLayout209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204.xml"/><Relationship Id="rId1" Type="http://schemas.openxmlformats.org/officeDocument/2006/relationships/slideLayout" Target="../slideLayouts/slideLayout203.xml"/><Relationship Id="rId6" Type="http://schemas.openxmlformats.org/officeDocument/2006/relationships/slideLayout" Target="../slideLayouts/slideLayout208.xml"/><Relationship Id="rId11" Type="http://schemas.openxmlformats.org/officeDocument/2006/relationships/slideLayout" Target="../slideLayouts/slideLayout213.xml"/><Relationship Id="rId5" Type="http://schemas.openxmlformats.org/officeDocument/2006/relationships/slideLayout" Target="../slideLayouts/slideLayout207.xml"/><Relationship Id="rId10" Type="http://schemas.openxmlformats.org/officeDocument/2006/relationships/slideLayout" Target="../slideLayouts/slideLayout212.xml"/><Relationship Id="rId4" Type="http://schemas.openxmlformats.org/officeDocument/2006/relationships/slideLayout" Target="../slideLayouts/slideLayout206.xml"/><Relationship Id="rId9" Type="http://schemas.openxmlformats.org/officeDocument/2006/relationships/slideLayout" Target="../slideLayouts/slideLayout2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4.jpeg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1.xml"/><Relationship Id="rId13" Type="http://schemas.openxmlformats.org/officeDocument/2006/relationships/slideLayout" Target="../slideLayouts/slideLayout226.xml"/><Relationship Id="rId18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216.xml"/><Relationship Id="rId7" Type="http://schemas.openxmlformats.org/officeDocument/2006/relationships/slideLayout" Target="../slideLayouts/slideLayout220.xml"/><Relationship Id="rId12" Type="http://schemas.openxmlformats.org/officeDocument/2006/relationships/slideLayout" Target="../slideLayouts/slideLayout225.xml"/><Relationship Id="rId17" Type="http://schemas.openxmlformats.org/officeDocument/2006/relationships/slideLayout" Target="../slideLayouts/slideLayout230.xml"/><Relationship Id="rId2" Type="http://schemas.openxmlformats.org/officeDocument/2006/relationships/slideLayout" Target="../slideLayouts/slideLayout215.xml"/><Relationship Id="rId16" Type="http://schemas.openxmlformats.org/officeDocument/2006/relationships/slideLayout" Target="../slideLayouts/slideLayout229.xml"/><Relationship Id="rId20" Type="http://schemas.openxmlformats.org/officeDocument/2006/relationships/image" Target="../media/image4.jpeg"/><Relationship Id="rId1" Type="http://schemas.openxmlformats.org/officeDocument/2006/relationships/slideLayout" Target="../slideLayouts/slideLayout214.xml"/><Relationship Id="rId6" Type="http://schemas.openxmlformats.org/officeDocument/2006/relationships/slideLayout" Target="../slideLayouts/slideLayout219.xml"/><Relationship Id="rId11" Type="http://schemas.openxmlformats.org/officeDocument/2006/relationships/slideLayout" Target="../slideLayouts/slideLayout224.xml"/><Relationship Id="rId5" Type="http://schemas.openxmlformats.org/officeDocument/2006/relationships/slideLayout" Target="../slideLayouts/slideLayout218.xml"/><Relationship Id="rId15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23.xml"/><Relationship Id="rId19" Type="http://schemas.openxmlformats.org/officeDocument/2006/relationships/theme" Target="../theme/theme30.xml"/><Relationship Id="rId4" Type="http://schemas.openxmlformats.org/officeDocument/2006/relationships/slideLayout" Target="../slideLayouts/slideLayout217.xml"/><Relationship Id="rId9" Type="http://schemas.openxmlformats.org/officeDocument/2006/relationships/slideLayout" Target="../slideLayouts/slideLayout222.xml"/><Relationship Id="rId14" Type="http://schemas.openxmlformats.org/officeDocument/2006/relationships/slideLayout" Target="../slideLayouts/slideLayout227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theme" Target="../theme/theme31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slideLayout" Target="../slideLayouts/slideLayout243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Relationship Id="rId14" Type="http://schemas.openxmlformats.org/officeDocument/2006/relationships/image" Target="../media/image7.jpeg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1.xml"/><Relationship Id="rId13" Type="http://schemas.openxmlformats.org/officeDocument/2006/relationships/theme" Target="../theme/theme32.xml"/><Relationship Id="rId3" Type="http://schemas.openxmlformats.org/officeDocument/2006/relationships/slideLayout" Target="../slideLayouts/slideLayout246.xml"/><Relationship Id="rId7" Type="http://schemas.openxmlformats.org/officeDocument/2006/relationships/slideLayout" Target="../slideLayouts/slideLayout250.xml"/><Relationship Id="rId12" Type="http://schemas.openxmlformats.org/officeDocument/2006/relationships/slideLayout" Target="../slideLayouts/slideLayout255.xml"/><Relationship Id="rId2" Type="http://schemas.openxmlformats.org/officeDocument/2006/relationships/slideLayout" Target="../slideLayouts/slideLayout245.xml"/><Relationship Id="rId1" Type="http://schemas.openxmlformats.org/officeDocument/2006/relationships/slideLayout" Target="../slideLayouts/slideLayout244.xml"/><Relationship Id="rId6" Type="http://schemas.openxmlformats.org/officeDocument/2006/relationships/slideLayout" Target="../slideLayouts/slideLayout249.xml"/><Relationship Id="rId11" Type="http://schemas.openxmlformats.org/officeDocument/2006/relationships/slideLayout" Target="../slideLayouts/slideLayout254.xml"/><Relationship Id="rId5" Type="http://schemas.openxmlformats.org/officeDocument/2006/relationships/slideLayout" Target="../slideLayouts/slideLayout248.xml"/><Relationship Id="rId10" Type="http://schemas.openxmlformats.org/officeDocument/2006/relationships/slideLayout" Target="../slideLayouts/slideLayout253.xml"/><Relationship Id="rId4" Type="http://schemas.openxmlformats.org/officeDocument/2006/relationships/slideLayout" Target="../slideLayouts/slideLayout247.xml"/><Relationship Id="rId9" Type="http://schemas.openxmlformats.org/officeDocument/2006/relationships/slideLayout" Target="../slideLayouts/slideLayout252.xml"/><Relationship Id="rId14" Type="http://schemas.openxmlformats.org/officeDocument/2006/relationships/image" Target="../media/image7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image" Target="../media/image5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61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67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73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7F2C0700-D694-4576-AF0B-F01754F859B2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46D0F373-F050-4757-8481-19EB81A501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25" r:id="rId1"/>
    <p:sldLayoutId id="2147484826" r:id="rId2"/>
    <p:sldLayoutId id="2147484827" r:id="rId3"/>
    <p:sldLayoutId id="2147484828" r:id="rId4"/>
    <p:sldLayoutId id="2147484829" r:id="rId5"/>
    <p:sldLayoutId id="2147484830" r:id="rId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1809E0FF-9533-4B61-AC40-8AD6B5F8AEC5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4A78B3D2-BB82-47C0-8C53-14F2F6B3B7FF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56" r:id="rId1"/>
    <p:sldLayoutId id="2147484857" r:id="rId2"/>
    <p:sldLayoutId id="2147484858" r:id="rId3"/>
    <p:sldLayoutId id="2147484859" r:id="rId4"/>
    <p:sldLayoutId id="2147484860" r:id="rId5"/>
    <p:sldLayoutId id="2147484861" r:id="rId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813" r:id="rId1"/>
    <p:sldLayoutId id="2147484814" r:id="rId2"/>
    <p:sldLayoutId id="2147484815" r:id="rId3"/>
    <p:sldLayoutId id="2147484816" r:id="rId4"/>
    <p:sldLayoutId id="2147484817" r:id="rId5"/>
    <p:sldLayoutId id="2147484818" r:id="rId6"/>
    <p:sldLayoutId id="2147484819" r:id="rId7"/>
    <p:sldLayoutId id="2147484820" r:id="rId8"/>
    <p:sldLayoutId id="2147484821" r:id="rId9"/>
    <p:sldLayoutId id="2147484822" r:id="rId10"/>
    <p:sldLayoutId id="2147484823" r:id="rId11"/>
    <p:sldLayoutId id="2147484824" r:id="rId12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buChar char="»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620F5B14-974A-41CC-817E-2605E3C88648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DC11A480-A478-49B8-A1FA-0D15ED70F65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62" r:id="rId1"/>
    <p:sldLayoutId id="2147484863" r:id="rId2"/>
    <p:sldLayoutId id="2147484864" r:id="rId3"/>
    <p:sldLayoutId id="2147484865" r:id="rId4"/>
    <p:sldLayoutId id="2147484866" r:id="rId5"/>
    <p:sldLayoutId id="2147484867" r:id="rId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8D27E7F6-09A2-442E-8643-EACEBD26416E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30C16A88-A008-434C-93B4-02487F9E60A1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68" r:id="rId1"/>
    <p:sldLayoutId id="2147484869" r:id="rId2"/>
    <p:sldLayoutId id="2147484870" r:id="rId3"/>
    <p:sldLayoutId id="2147484871" r:id="rId4"/>
    <p:sldLayoutId id="2147484872" r:id="rId5"/>
    <p:sldLayoutId id="2147484873" r:id="rId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A21210CE-B4E4-4EAA-AD76-83DF94E85A5B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0F0CAD8E-8190-46EF-B062-10685A2BE60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74" r:id="rId1"/>
    <p:sldLayoutId id="2147484875" r:id="rId2"/>
    <p:sldLayoutId id="2147484876" r:id="rId3"/>
    <p:sldLayoutId id="2147484877" r:id="rId4"/>
    <p:sldLayoutId id="2147484878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503C326-E54C-4BD4-8AEA-7DF8E416C464}" type="datetimeFigureOut">
              <a:rPr lang="zh-TW" alt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6A57B856-04A9-4B0B-A514-7DBBFEB9D871}" type="slidenum">
              <a:rPr lang="zh-TW" altLang="en-US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1" r:id="rId1"/>
    <p:sldLayoutId id="2147484882" r:id="rId2"/>
    <p:sldLayoutId id="2147484883" r:id="rId3"/>
    <p:sldLayoutId id="2147484884" r:id="rId4"/>
    <p:sldLayoutId id="2147484885" r:id="rId5"/>
    <p:sldLayoutId id="214748488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7F2C0700-D694-4576-AF0B-F01754F859B2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46D0F373-F050-4757-8481-19EB81A501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88" r:id="rId1"/>
    <p:sldLayoutId id="2147484889" r:id="rId2"/>
    <p:sldLayoutId id="2147484890" r:id="rId3"/>
    <p:sldLayoutId id="2147484891" r:id="rId4"/>
    <p:sldLayoutId id="2147484892" r:id="rId5"/>
    <p:sldLayoutId id="2147484893" r:id="rId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62D39DB2-8290-4EDB-98CB-5E0774625A6F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EDA71D98-8E38-4906-B3EF-569180F1AB1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95" r:id="rId1"/>
    <p:sldLayoutId id="2147484896" r:id="rId2"/>
    <p:sldLayoutId id="2147484897" r:id="rId3"/>
    <p:sldLayoutId id="2147484898" r:id="rId4"/>
    <p:sldLayoutId id="2147484899" r:id="rId5"/>
    <p:sldLayoutId id="2147484900" r:id="rId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7F2C0700-D694-4576-AF0B-F01754F859B2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46D0F373-F050-4757-8481-19EB81A501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02" r:id="rId1"/>
    <p:sldLayoutId id="2147484903" r:id="rId2"/>
    <p:sldLayoutId id="2147484904" r:id="rId3"/>
    <p:sldLayoutId id="2147484905" r:id="rId4"/>
    <p:sldLayoutId id="2147484906" r:id="rId5"/>
    <p:sldLayoutId id="2147484907" r:id="rId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09" r:id="rId1"/>
    <p:sldLayoutId id="2147484910" r:id="rId2"/>
    <p:sldLayoutId id="2147484911" r:id="rId3"/>
    <p:sldLayoutId id="2147484912" r:id="rId4"/>
    <p:sldLayoutId id="2147484913" r:id="rId5"/>
    <p:sldLayoutId id="2147484914" r:id="rId6"/>
    <p:sldLayoutId id="2147484915" r:id="rId7"/>
    <p:sldLayoutId id="2147484916" r:id="rId8"/>
    <p:sldLayoutId id="2147484917" r:id="rId9"/>
    <p:sldLayoutId id="2147484918" r:id="rId10"/>
    <p:sldLayoutId id="2147484919" r:id="rId11"/>
    <p:sldLayoutId id="2147484920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68" r:id="rId1"/>
    <p:sldLayoutId id="2147484769" r:id="rId2"/>
    <p:sldLayoutId id="2147484770" r:id="rId3"/>
    <p:sldLayoutId id="2147484771" r:id="rId4"/>
    <p:sldLayoutId id="2147484772" r:id="rId5"/>
    <p:sldLayoutId id="2147484773" r:id="rId6"/>
    <p:sldLayoutId id="2147484774" r:id="rId7"/>
    <p:sldLayoutId id="2147484775" r:id="rId8"/>
    <p:sldLayoutId id="2147484776" r:id="rId9"/>
    <p:sldLayoutId id="2147484777" r:id="rId10"/>
    <p:sldLayoutId id="2147484778" r:id="rId11"/>
    <p:sldLayoutId id="2147484779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22" r:id="rId1"/>
    <p:sldLayoutId id="2147484923" r:id="rId2"/>
    <p:sldLayoutId id="2147484924" r:id="rId3"/>
    <p:sldLayoutId id="2147484925" r:id="rId4"/>
    <p:sldLayoutId id="2147484926" r:id="rId5"/>
    <p:sldLayoutId id="2147484927" r:id="rId6"/>
    <p:sldLayoutId id="2147484928" r:id="rId7"/>
    <p:sldLayoutId id="2147484929" r:id="rId8"/>
    <p:sldLayoutId id="2147484930" r:id="rId9"/>
    <p:sldLayoutId id="2147484931" r:id="rId10"/>
    <p:sldLayoutId id="2147484932" r:id="rId11"/>
    <p:sldLayoutId id="2147484933" r:id="rId12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buChar char="»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4793C3F0-705C-4688-831C-25DED5128A5D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04F99957-192E-40B6-9A7D-7F5F1D64D31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35" r:id="rId1"/>
    <p:sldLayoutId id="2147484936" r:id="rId2"/>
    <p:sldLayoutId id="2147484937" r:id="rId3"/>
    <p:sldLayoutId id="2147484938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4793C3F0-705C-4688-831C-25DED5128A5D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04F99957-192E-40B6-9A7D-7F5F1D64D31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1" r:id="rId1"/>
    <p:sldLayoutId id="2147484942" r:id="rId2"/>
    <p:sldLayoutId id="2147484943" r:id="rId3"/>
    <p:sldLayoutId id="2147484944" r:id="rId4"/>
    <p:sldLayoutId id="2147484945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99A2AA70-DC1D-47B0-80F9-936F4D1CDD74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647353E6-D573-498D-8942-864AA081DD3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48" r:id="rId1"/>
    <p:sldLayoutId id="2147484949" r:id="rId2"/>
    <p:sldLayoutId id="2147484950" r:id="rId3"/>
    <p:sldLayoutId id="2147484951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55" r:id="rId1"/>
    <p:sldLayoutId id="2147484956" r:id="rId2"/>
    <p:sldLayoutId id="2147484957" r:id="rId3"/>
    <p:sldLayoutId id="2147484958" r:id="rId4"/>
    <p:sldLayoutId id="2147484959" r:id="rId5"/>
    <p:sldLayoutId id="2147484960" r:id="rId6"/>
    <p:sldLayoutId id="2147484961" r:id="rId7"/>
    <p:sldLayoutId id="2147484962" r:id="rId8"/>
    <p:sldLayoutId id="2147484963" r:id="rId9"/>
    <p:sldLayoutId id="2147484964" r:id="rId10"/>
    <p:sldLayoutId id="214748496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4793C3F0-705C-4688-831C-25DED5128A5D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04F99957-192E-40B6-9A7D-7F5F1D64D31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68" r:id="rId1"/>
    <p:sldLayoutId id="2147484969" r:id="rId2"/>
    <p:sldLayoutId id="2147484970" r:id="rId3"/>
    <p:sldLayoutId id="2147484971" r:id="rId4"/>
    <p:sldLayoutId id="214748497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7F2C0700-D694-4576-AF0B-F01754F859B2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46D0F373-F050-4757-8481-19EB81A5016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75" r:id="rId1"/>
    <p:sldLayoutId id="2147484976" r:id="rId2"/>
    <p:sldLayoutId id="2147484977" r:id="rId3"/>
    <p:sldLayoutId id="2147484978" r:id="rId4"/>
    <p:sldLayoutId id="2147484979" r:id="rId5"/>
    <p:sldLayoutId id="2147484980" r:id="rId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fld id="{3813FC6C-16D3-4C00-A267-8FFD5CA5BA6D}" type="datetimeFigureOut">
              <a:rPr lang="zh-TW" altLang="en-US"/>
              <a:pPr/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fld id="{4499FB02-F006-4739-8C71-37FF6228E7F1}" type="slidenum">
              <a:rPr lang="zh-TW" altLang="en-US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82" r:id="rId1"/>
    <p:sldLayoutId id="2147484983" r:id="rId2"/>
    <p:sldLayoutId id="2147484984" r:id="rId3"/>
    <p:sldLayoutId id="214748498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87EF0686-CE8C-426E-B88E-5E067BC6344C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  <a:ea typeface="新細明體" charset="-120"/>
              </a:defRPr>
            </a:lvl1pPr>
          </a:lstStyle>
          <a:p>
            <a:pPr>
              <a:defRPr/>
            </a:pPr>
            <a:fld id="{9A45449E-872C-4D1D-AFE0-A9355926768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88" r:id="rId1"/>
    <p:sldLayoutId id="2147484989" r:id="rId2"/>
    <p:sldLayoutId id="2147484990" r:id="rId3"/>
    <p:sldLayoutId id="2147484991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1" name="Rectangle 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74663" y="322263"/>
            <a:ext cx="8162925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55501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063" y="1295400"/>
            <a:ext cx="8110537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239883396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994" r:id="rId1"/>
    <p:sldLayoutId id="2147484995" r:id="rId2"/>
    <p:sldLayoutId id="2147484996" r:id="rId3"/>
    <p:sldLayoutId id="2147484997" r:id="rId4"/>
    <p:sldLayoutId id="2147484998" r:id="rId5"/>
    <p:sldLayoutId id="2147484999" r:id="rId6"/>
    <p:sldLayoutId id="2147485000" r:id="rId7"/>
    <p:sldLayoutId id="2147485001" r:id="rId8"/>
    <p:sldLayoutId id="2147485002" r:id="rId9"/>
    <p:sldLayoutId id="2147485003" r:id="rId10"/>
    <p:sldLayoutId id="2147485004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pitchFamily="34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pitchFamily="34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pitchFamily="34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pitchFamily="34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pitchFamily="34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pitchFamily="34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pitchFamily="34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rgbClr val="FFFF00"/>
          </a:solidFill>
          <a:latin typeface="Arial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FF66"/>
        </a:buClr>
        <a:buSzPct val="80000"/>
        <a:buChar char="•"/>
        <a:defRPr kumimoji="1" sz="2400" b="1">
          <a:solidFill>
            <a:srgbClr val="FFFF66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Times New Roman" pitchFamily="18" charset="0"/>
        <a:buChar char="–"/>
        <a:defRPr kumimoji="1"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§"/>
        <a:defRPr kumimoji="1" sz="24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Times New Roman" pitchFamily="18" charset="0"/>
        <a:buChar char="–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buChar char="»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0000"/>
        <a:buFont typeface="Wingdings" pitchFamily="2" charset="2"/>
        <a:defRPr kumimoji="1" sz="12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80" r:id="rId1"/>
    <p:sldLayoutId id="2147484781" r:id="rId2"/>
    <p:sldLayoutId id="2147484782" r:id="rId3"/>
    <p:sldLayoutId id="2147484783" r:id="rId4"/>
    <p:sldLayoutId id="2147484784" r:id="rId5"/>
    <p:sldLayoutId id="2147484785" r:id="rId6"/>
    <p:sldLayoutId id="2147484831" r:id="rId7"/>
    <p:sldLayoutId id="2147484786" r:id="rId8"/>
    <p:sldLayoutId id="2147484787" r:id="rId9"/>
    <p:sldLayoutId id="2147484788" r:id="rId10"/>
    <p:sldLayoutId id="2147484789" r:id="rId11"/>
    <p:sldLayoutId id="2147484832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85610138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006" r:id="rId1"/>
    <p:sldLayoutId id="2147485007" r:id="rId2"/>
    <p:sldLayoutId id="2147485008" r:id="rId3"/>
    <p:sldLayoutId id="2147485009" r:id="rId4"/>
    <p:sldLayoutId id="2147485010" r:id="rId5"/>
    <p:sldLayoutId id="2147485011" r:id="rId6"/>
    <p:sldLayoutId id="2147485012" r:id="rId7"/>
    <p:sldLayoutId id="2147485013" r:id="rId8"/>
    <p:sldLayoutId id="2147485014" r:id="rId9"/>
    <p:sldLayoutId id="2147485015" r:id="rId10"/>
    <p:sldLayoutId id="2147485016" r:id="rId11"/>
    <p:sldLayoutId id="2147485017" r:id="rId12"/>
    <p:sldLayoutId id="2147485018" r:id="rId13"/>
    <p:sldLayoutId id="2147485019" r:id="rId14"/>
    <p:sldLayoutId id="2147485020" r:id="rId15"/>
    <p:sldLayoutId id="2147485021" r:id="rId16"/>
    <p:sldLayoutId id="2147485022" r:id="rId17"/>
    <p:sldLayoutId id="2147485023" r:id="rId18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itchFamily="34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itchFamily="34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itchFamily="34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itchFamily="34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buChar char="»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256558403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025" r:id="rId1"/>
    <p:sldLayoutId id="2147485026" r:id="rId2"/>
    <p:sldLayoutId id="2147485027" r:id="rId3"/>
    <p:sldLayoutId id="2147485028" r:id="rId4"/>
    <p:sldLayoutId id="2147485029" r:id="rId5"/>
    <p:sldLayoutId id="2147485030" r:id="rId6"/>
    <p:sldLayoutId id="2147485031" r:id="rId7"/>
    <p:sldLayoutId id="2147485032" r:id="rId8"/>
    <p:sldLayoutId id="2147485033" r:id="rId9"/>
    <p:sldLayoutId id="2147485034" r:id="rId10"/>
    <p:sldLayoutId id="2147485035" r:id="rId11"/>
    <p:sldLayoutId id="2147485036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  <p:extLst>
      <p:ext uri="{BB962C8B-B14F-4D97-AF65-F5344CB8AC3E}">
        <p14:creationId xmlns:p14="http://schemas.microsoft.com/office/powerpoint/2010/main" val="31296655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5050" r:id="rId1"/>
    <p:sldLayoutId id="2147485051" r:id="rId2"/>
    <p:sldLayoutId id="2147485052" r:id="rId3"/>
    <p:sldLayoutId id="2147485053" r:id="rId4"/>
    <p:sldLayoutId id="2147485054" r:id="rId5"/>
    <p:sldLayoutId id="2147485055" r:id="rId6"/>
    <p:sldLayoutId id="2147485056" r:id="rId7"/>
    <p:sldLayoutId id="2147485057" r:id="rId8"/>
    <p:sldLayoutId id="2147485058" r:id="rId9"/>
    <p:sldLayoutId id="2147485059" r:id="rId10"/>
    <p:sldLayoutId id="2147485060" r:id="rId11"/>
    <p:sldLayoutId id="2147485061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790" r:id="rId1"/>
    <p:sldLayoutId id="2147484791" r:id="rId2"/>
    <p:sldLayoutId id="2147484792" r:id="rId3"/>
    <p:sldLayoutId id="2147484793" r:id="rId4"/>
    <p:sldLayoutId id="2147484794" r:id="rId5"/>
    <p:sldLayoutId id="2147484795" r:id="rId6"/>
    <p:sldLayoutId id="2147484796" r:id="rId7"/>
    <p:sldLayoutId id="2147484797" r:id="rId8"/>
    <p:sldLayoutId id="2147484798" r:id="rId9"/>
    <p:sldLayoutId id="2147484799" r:id="rId10"/>
    <p:sldLayoutId id="214748480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82600" y="333375"/>
            <a:ext cx="82772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DDDDDD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3800"/>
            <a:ext cx="82296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endParaRPr lang="en-US" altLang="zh-TW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801" r:id="rId1"/>
    <p:sldLayoutId id="2147484802" r:id="rId2"/>
    <p:sldLayoutId id="2147484803" r:id="rId3"/>
    <p:sldLayoutId id="2147484804" r:id="rId4"/>
    <p:sldLayoutId id="2147484805" r:id="rId5"/>
    <p:sldLayoutId id="2147484806" r:id="rId6"/>
    <p:sldLayoutId id="2147484807" r:id="rId7"/>
    <p:sldLayoutId id="2147484808" r:id="rId8"/>
    <p:sldLayoutId id="2147484809" r:id="rId9"/>
    <p:sldLayoutId id="2147484810" r:id="rId10"/>
    <p:sldLayoutId id="2147484811" r:id="rId11"/>
    <p:sldLayoutId id="2147484812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2pPr>
      <a:lvl3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3pPr>
      <a:lvl4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4pPr>
      <a:lvl5pPr algn="l" rtl="0" eaLnBrk="0" fontAlgn="ctr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5pPr>
      <a:lvl6pPr marL="4572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l" rtl="0" fontAlgn="ctr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80000"/>
        <a:buFont typeface="Wingdings" pitchFamily="2" charset="2"/>
        <a:buChar char="§"/>
        <a:defRPr kumimoji="1" sz="24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2000" b="1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5000"/>
        <a:buFont typeface="Wingdings" pitchFamily="2" charset="2"/>
        <a:buChar char="§"/>
        <a:defRPr kumimoji="1" b="1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Times New Roman" pitchFamily="18" charset="0"/>
        <a:buChar char="–"/>
        <a:defRPr kumimoji="1" sz="1200" b="1"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99"/>
        </a:buClr>
        <a:buSzPct val="70000"/>
        <a:buFont typeface="Wingdings" pitchFamily="2" charset="2"/>
        <a:defRPr kumimoji="1" sz="1200" b="1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BD87D3FA-5D79-4B0B-A448-670663860F40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9A841C46-9652-4344-9573-2AA83EC25D8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33" r:id="rId1"/>
    <p:sldLayoutId id="2147484834" r:id="rId2"/>
    <p:sldLayoutId id="2147484835" r:id="rId3"/>
    <p:sldLayoutId id="2147484836" r:id="rId4"/>
    <p:sldLayoutId id="2147484837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D8D70C26-8EA7-465F-9F78-0D108CE6E6AF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98C9DF97-614B-40DF-A580-1F4068D8956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38" r:id="rId1"/>
    <p:sldLayoutId id="2147484839" r:id="rId2"/>
    <p:sldLayoutId id="2147484840" r:id="rId3"/>
    <p:sldLayoutId id="2147484841" r:id="rId4"/>
    <p:sldLayoutId id="2147484842" r:id="rId5"/>
    <p:sldLayoutId id="2147484843" r:id="rId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90AB4291-C4CF-477B-8B0B-A98A950506FB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34AF9EB7-F7D7-4303-8306-73BA9B37C75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44" r:id="rId1"/>
    <p:sldLayoutId id="2147484845" r:id="rId2"/>
    <p:sldLayoutId id="2147484846" r:id="rId3"/>
    <p:sldLayoutId id="2147484847" r:id="rId4"/>
    <p:sldLayoutId id="2147484848" r:id="rId5"/>
    <p:sldLayoutId id="2147484849" r:id="rId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44AE0722-AF65-4A64-80A3-73738019D0A3}" type="datetimeFigureOut">
              <a:rPr lang="zh-TW" altLang="en-US"/>
              <a:pPr>
                <a:defRPr/>
              </a:pPr>
              <a:t>2013/11/12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rgbClr val="898989"/>
                </a:solidFill>
                <a:latin typeface="Calibri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DB7BEC42-86A3-488C-A772-4527FF68E6A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50" r:id="rId1"/>
    <p:sldLayoutId id="2147484851" r:id="rId2"/>
    <p:sldLayoutId id="2147484852" r:id="rId3"/>
    <p:sldLayoutId id="2147484853" r:id="rId4"/>
    <p:sldLayoutId id="2147484854" r:id="rId5"/>
    <p:sldLayoutId id="2147484855" r:id="rId6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3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8.xml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8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8.xml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png"/><Relationship Id="rId9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8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3.xml"/><Relationship Id="rId5" Type="http://schemas.openxmlformats.org/officeDocument/2006/relationships/image" Target="../media/image75.png"/><Relationship Id="rId4" Type="http://schemas.openxmlformats.org/officeDocument/2006/relationships/image" Target="../media/image7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3.xml"/><Relationship Id="rId4" Type="http://schemas.openxmlformats.org/officeDocument/2006/relationships/image" Target="../media/image7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3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3.xml"/><Relationship Id="rId5" Type="http://schemas.openxmlformats.org/officeDocument/2006/relationships/image" Target="../media/image80.gif"/><Relationship Id="rId4" Type="http://schemas.openxmlformats.org/officeDocument/2006/relationships/image" Target="../media/image7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3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7" Type="http://schemas.openxmlformats.org/officeDocument/2006/relationships/image" Target="../media/image86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3.xml"/><Relationship Id="rId6" Type="http://schemas.openxmlformats.org/officeDocument/2006/relationships/image" Target="../media/image85.gif"/><Relationship Id="rId5" Type="http://schemas.openxmlformats.org/officeDocument/2006/relationships/image" Target="../media/image84.jpeg"/><Relationship Id="rId4" Type="http://schemas.openxmlformats.org/officeDocument/2006/relationships/image" Target="../media/image8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3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33.xml"/><Relationship Id="rId4" Type="http://schemas.openxmlformats.org/officeDocument/2006/relationships/image" Target="../media/image9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3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33.xml"/><Relationship Id="rId4" Type="http://schemas.openxmlformats.org/officeDocument/2006/relationships/image" Target="../media/image9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33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3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98.jpeg"/><Relationship Id="rId5" Type="http://schemas.openxmlformats.org/officeDocument/2006/relationships/image" Target="../media/image97.gif"/><Relationship Id="rId4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100.jpeg"/><Relationship Id="rId2" Type="http://schemas.openxmlformats.org/officeDocument/2006/relationships/slideLayout" Target="../slideLayouts/slideLayout233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99.jpeg"/><Relationship Id="rId5" Type="http://schemas.openxmlformats.org/officeDocument/2006/relationships/image" Target="../media/image97.gif"/><Relationship Id="rId4" Type="http://schemas.openxmlformats.org/officeDocument/2006/relationships/image" Target="../media/image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33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1.png"/><Relationship Id="rId4" Type="http://schemas.openxmlformats.org/officeDocument/2006/relationships/image" Target="../media/image7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102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45.xml"/><Relationship Id="rId6" Type="http://schemas.openxmlformats.org/officeDocument/2006/relationships/image" Target="../media/image104.png"/><Relationship Id="rId5" Type="http://schemas.openxmlformats.org/officeDocument/2006/relationships/image" Target="../media/image103.jpeg"/><Relationship Id="rId4" Type="http://schemas.openxmlformats.org/officeDocument/2006/relationships/hyperlink" Target="http://images.google.com.tw/imgres?imgurl=http://hodolon.myweb.hinet.net/DOOR-5.jpg&amp;imgrefurl=http://hodolon.myweb.hinet.net/index_eng.html&amp;h=1324&amp;w=1024&amp;sz=778&amp;hl=zh-TW&amp;start=1&amp;tbnid=STJXGGDOH5dgcM:&amp;tbnh=150&amp;tbnw=116&amp;prev=/images?q=door&amp;gbv=2&amp;complete=1&amp;hl=zh-TW" TargetMode="External"/><Relationship Id="rId9" Type="http://schemas.openxmlformats.org/officeDocument/2006/relationships/image" Target="../media/image10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4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45.xml"/><Relationship Id="rId4" Type="http://schemas.openxmlformats.org/officeDocument/2006/relationships/image" Target="../media/image11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18" Type="http://schemas.openxmlformats.org/officeDocument/2006/relationships/image" Target="../media/image36.png"/><Relationship Id="rId3" Type="http://schemas.openxmlformats.org/officeDocument/2006/relationships/image" Target="../media/image21.jpeg"/><Relationship Id="rId21" Type="http://schemas.openxmlformats.org/officeDocument/2006/relationships/image" Target="../media/image39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17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4.jpeg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88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5" Type="http://schemas.openxmlformats.org/officeDocument/2006/relationships/image" Target="../media/image33.jpeg"/><Relationship Id="rId23" Type="http://schemas.openxmlformats.org/officeDocument/2006/relationships/image" Target="../media/image41.jpeg"/><Relationship Id="rId10" Type="http://schemas.openxmlformats.org/officeDocument/2006/relationships/image" Target="../media/image28.jpeg"/><Relationship Id="rId19" Type="http://schemas.openxmlformats.org/officeDocument/2006/relationships/image" Target="../media/image37.jpeg"/><Relationship Id="rId4" Type="http://schemas.openxmlformats.org/officeDocument/2006/relationships/image" Target="../media/image22.png"/><Relationship Id="rId9" Type="http://schemas.openxmlformats.org/officeDocument/2006/relationships/image" Target="../media/image27.jpeg"/><Relationship Id="rId14" Type="http://schemas.openxmlformats.org/officeDocument/2006/relationships/image" Target="../media/image32.jpeg"/><Relationship Id="rId22" Type="http://schemas.openxmlformats.org/officeDocument/2006/relationships/image" Target="../media/image4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8.xml"/><Relationship Id="rId4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8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8874" y="1289050"/>
            <a:ext cx="8701664" cy="1920875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zh-TW" dirty="0" smtClean="0">
                <a:latin typeface="Tahoma" pitchFamily="34" charset="0"/>
                <a:ea typeface="微軟正黑體" pitchFamily="34" charset="-120"/>
                <a:cs typeface="Tahoma" pitchFamily="34" charset="0"/>
              </a:rPr>
              <a:t>Модули </a:t>
            </a:r>
            <a:r>
              <a:rPr lang="en-US" altLang="zh-TW" dirty="0" smtClean="0">
                <a:latin typeface="Tahoma" pitchFamily="34" charset="0"/>
                <a:ea typeface="微軟正黑體" pitchFamily="34" charset="-120"/>
                <a:cs typeface="Tahoma" pitchFamily="34" charset="0"/>
              </a:rPr>
              <a:t>ADAM</a:t>
            </a:r>
            <a:endParaRPr lang="en-US" altLang="zh-TW" dirty="0" smtClean="0">
              <a:solidFill>
                <a:schemeClr val="tx1"/>
              </a:solidFill>
              <a:latin typeface="Tahoma" pitchFamily="34" charset="0"/>
              <a:ea typeface="微軟正黑體" pitchFamily="34" charset="-120"/>
              <a:cs typeface="Tahoma" pitchFamily="34" charset="0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5112060" y="5045755"/>
            <a:ext cx="37007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zh-TW" i="1" dirty="0" smtClean="0">
                <a:solidFill>
                  <a:srgbClr val="FFFFFF"/>
                </a:solidFill>
                <a:latin typeface="Calibri" pitchFamily="34" charset="0"/>
                <a:ea typeface="微軟正黑體" pitchFamily="34" charset="-120"/>
              </a:rPr>
              <a:t>Александр Лифанов</a:t>
            </a:r>
            <a:endParaRPr lang="en-US" altLang="zh-TW" i="1" dirty="0" smtClean="0">
              <a:solidFill>
                <a:srgbClr val="FFFFFF"/>
              </a:solidFill>
              <a:latin typeface="Calibri" pitchFamily="34" charset="0"/>
              <a:ea typeface="微軟正黑體" pitchFamily="34" charset="-120"/>
            </a:endParaRPr>
          </a:p>
          <a:p>
            <a:r>
              <a:rPr lang="ru-RU" altLang="zh-TW" i="1" dirty="0" smtClean="0">
                <a:solidFill>
                  <a:srgbClr val="FFFFFF"/>
                </a:solidFill>
                <a:latin typeface="Calibri" pitchFamily="34" charset="0"/>
                <a:ea typeface="微軟正黑體" pitchFamily="34" charset="-120"/>
              </a:rPr>
              <a:t>Представительство компании </a:t>
            </a:r>
            <a:endParaRPr lang="en-US" altLang="zh-TW" i="1" dirty="0" smtClean="0">
              <a:solidFill>
                <a:srgbClr val="FFFFFF"/>
              </a:solidFill>
              <a:latin typeface="Calibri" pitchFamily="34" charset="0"/>
              <a:ea typeface="微軟正黑體" pitchFamily="34" charset="-120"/>
            </a:endParaRPr>
          </a:p>
          <a:p>
            <a:r>
              <a:rPr lang="ru-RU" altLang="zh-TW" i="1" dirty="0" err="1" smtClean="0">
                <a:solidFill>
                  <a:srgbClr val="FFFFFF"/>
                </a:solidFill>
                <a:latin typeface="Calibri" pitchFamily="34" charset="0"/>
                <a:ea typeface="微軟正黑體" pitchFamily="34" charset="-120"/>
              </a:rPr>
              <a:t>Адвантек</a:t>
            </a:r>
            <a:r>
              <a:rPr lang="ru-RU" altLang="zh-TW" i="1" dirty="0" smtClean="0">
                <a:solidFill>
                  <a:srgbClr val="FFFFFF"/>
                </a:solidFill>
                <a:latin typeface="Calibri" pitchFamily="34" charset="0"/>
                <a:ea typeface="微軟正黑體" pitchFamily="34" charset="-120"/>
              </a:rPr>
              <a:t> в России</a:t>
            </a:r>
            <a:endParaRPr lang="en-US" altLang="zh-TW" i="1" dirty="0">
              <a:solidFill>
                <a:srgbClr val="FFFFFF"/>
              </a:solidFill>
              <a:latin typeface="Calibri" pitchFamily="34" charset="0"/>
              <a:ea typeface="微軟正黑體" pitchFamily="34" charset="-120"/>
            </a:endParaRPr>
          </a:p>
        </p:txBody>
      </p:sp>
      <p:pic>
        <p:nvPicPr>
          <p:cNvPr id="1026" name="Picture 2" descr="ADAM Series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21" b="88506" l="3759" r="97744">
                        <a14:foregroundMark x1="10526" y1="30460" x2="10526" y2="30460"/>
                        <a14:foregroundMark x1="19549" y1="39080" x2="19549" y2="39080"/>
                        <a14:foregroundMark x1="21053" y1="33333" x2="21053" y2="33333"/>
                        <a14:foregroundMark x1="13534" y1="33333" x2="13534" y2="33333"/>
                        <a14:foregroundMark x1="9774" y1="35632" x2="9774" y2="35632"/>
                        <a14:foregroundMark x1="8271" y1="41954" x2="8271" y2="41954"/>
                        <a14:foregroundMark x1="90977" y1="65517" x2="90977" y2="65517"/>
                        <a14:foregroundMark x1="93233" y1="68966" x2="93233" y2="68966"/>
                        <a14:foregroundMark x1="90977" y1="68391" x2="90977" y2="68391"/>
                        <a14:foregroundMark x1="90226" y1="70115" x2="90226" y2="70115"/>
                        <a14:foregroundMark x1="93985" y1="67816" x2="93985" y2="67816"/>
                        <a14:foregroundMark x1="86466" y1="63793" x2="86466" y2="63793"/>
                        <a14:foregroundMark x1="90226" y1="63218" x2="90226" y2="63218"/>
                        <a14:foregroundMark x1="93233" y1="63793" x2="93233" y2="63793"/>
                        <a14:foregroundMark x1="6767" y1="37931" x2="6767" y2="37931"/>
                        <a14:foregroundMark x1="5263" y1="40805" x2="5263" y2="408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03648" y="3032843"/>
            <a:ext cx="2232248" cy="2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399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ADAM-6000 / 6200 : GCL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96676" y="1145902"/>
            <a:ext cx="4394538" cy="4531502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Простые программы без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PLC: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AND/OR/NAND/NOR</a:t>
            </a: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Компараторы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Таймеры и счетчики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Флаги (</a:t>
            </a:r>
            <a:r>
              <a:rPr lang="ru-RU" altLang="zh-TW" sz="2800" b="1" dirty="0" err="1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в.т.ч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 для обмена)</a:t>
            </a:r>
            <a:endParaRPr lang="en-US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Формирователь импульса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pic>
        <p:nvPicPr>
          <p:cNvPr id="7" name="圖片 13" descr="GCL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8719"/>
            <a:ext cx="41465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37261" y="3229144"/>
            <a:ext cx="3904060" cy="2427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63353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35996" y="893662"/>
            <a:ext cx="3981450" cy="21613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2" descr="C:\Users\kurt.chen\Dropbox\Photos\相片 13-7-18 下午6 40 2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379" y="1448967"/>
            <a:ext cx="2396683" cy="3595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ADAM-6000 / 6200 : Web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5877272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 умолчанию: </a:t>
            </a:r>
            <a:r>
              <a:rPr lang="en-US" dirty="0" smtClean="0"/>
              <a:t>root / 00000000</a:t>
            </a:r>
            <a:endParaRPr lang="ru-RU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196676" y="1145902"/>
            <a:ext cx="4394538" cy="4531502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41458" y="881162"/>
            <a:ext cx="4394538" cy="526587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Встроенный веб-сервер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HTML5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Java, JavaScript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REST/XML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Управление доступом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Встроенные тренды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Не нужен клиент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Можно смотреть с мобильных устройств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 (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есть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QR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-генератор)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pic>
        <p:nvPicPr>
          <p:cNvPr id="11" name="Picture 3" descr="C:\Users\kurt.chen\Dropbox\Photos\Photo 13-1-4 下午5 19 0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607" y="2452386"/>
            <a:ext cx="2644865" cy="3609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452222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ADAM-6</a:t>
            </a: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200 : </a:t>
            </a: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By-pass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196676" y="1145902"/>
            <a:ext cx="4394538" cy="4531502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sp>
        <p:nvSpPr>
          <p:cNvPr id="14" name="矩形 55"/>
          <p:cNvSpPr>
            <a:spLocks noChangeArrowheads="1"/>
          </p:cNvSpPr>
          <p:nvPr/>
        </p:nvSpPr>
        <p:spPr bwMode="auto">
          <a:xfrm>
            <a:off x="423862" y="1092994"/>
            <a:ext cx="8296275" cy="2236788"/>
          </a:xfrm>
          <a:prstGeom prst="roundRect">
            <a:avLst/>
          </a:prstGeom>
          <a:noFill/>
          <a:ln w="25400" algn="ctr">
            <a:solidFill>
              <a:schemeClr val="tx1">
                <a:lumMod val="65000"/>
              </a:schemeClr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endParaRPr lang="zh-TW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5" name="圖片 12" descr="EKI-2526PI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7" y="2032794"/>
            <a:ext cx="8016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圖片 12" descr="EKI-2526P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4" y="1332707"/>
            <a:ext cx="715963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7" descr="ADAM-605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112" y="2358232"/>
            <a:ext cx="622300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7" descr="ADAM-605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837" y="2248694"/>
            <a:ext cx="6223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字方塊 6"/>
          <p:cNvSpPr txBox="1">
            <a:spLocks noChangeArrowheads="1"/>
          </p:cNvSpPr>
          <p:nvPr/>
        </p:nvSpPr>
        <p:spPr bwMode="auto">
          <a:xfrm>
            <a:off x="1783380" y="1932782"/>
            <a:ext cx="5597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ru-RU" altLang="zh-TW" sz="1600" b="1" dirty="0">
                <a:solidFill>
                  <a:srgbClr val="000000"/>
                </a:solidFill>
                <a:latin typeface="Calibri" pitchFamily="34" charset="0"/>
              </a:rPr>
              <a:t>3</a:t>
            </a:r>
            <a:r>
              <a:rPr lang="en-US" altLang="zh-TW" sz="1600" b="1" dirty="0" smtClean="0">
                <a:solidFill>
                  <a:srgbClr val="000000"/>
                </a:solidFill>
                <a:latin typeface="Calibri" pitchFamily="34" charset="0"/>
              </a:rPr>
              <a:t>0m</a:t>
            </a:r>
            <a:endParaRPr lang="zh-TW" altLang="en-US" sz="16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1" name="文字方塊 7"/>
          <p:cNvSpPr txBox="1">
            <a:spLocks noChangeArrowheads="1"/>
          </p:cNvSpPr>
          <p:nvPr/>
        </p:nvSpPr>
        <p:spPr bwMode="auto">
          <a:xfrm>
            <a:off x="2596180" y="1539082"/>
            <a:ext cx="5597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ru-RU" altLang="zh-TW" sz="1600" b="1" dirty="0" smtClean="0">
                <a:solidFill>
                  <a:srgbClr val="000000"/>
                </a:solidFill>
                <a:latin typeface="Calibri" pitchFamily="34" charset="0"/>
              </a:rPr>
              <a:t>60</a:t>
            </a:r>
            <a:r>
              <a:rPr lang="en-US" altLang="zh-TW" sz="1600" b="1" dirty="0" smtClean="0">
                <a:solidFill>
                  <a:srgbClr val="000000"/>
                </a:solidFill>
                <a:latin typeface="Calibri" pitchFamily="34" charset="0"/>
              </a:rPr>
              <a:t>m</a:t>
            </a:r>
            <a:endParaRPr lang="zh-TW" altLang="en-US" sz="1600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2" name="文字方塊 8"/>
          <p:cNvSpPr txBox="1">
            <a:spLocks noChangeArrowheads="1"/>
          </p:cNvSpPr>
          <p:nvPr/>
        </p:nvSpPr>
        <p:spPr bwMode="auto">
          <a:xfrm>
            <a:off x="3243262" y="1162844"/>
            <a:ext cx="6635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100m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3" name="文字方塊 9"/>
          <p:cNvSpPr txBox="1">
            <a:spLocks noChangeArrowheads="1"/>
          </p:cNvSpPr>
          <p:nvPr/>
        </p:nvSpPr>
        <p:spPr bwMode="auto">
          <a:xfrm>
            <a:off x="588962" y="2475707"/>
            <a:ext cx="920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Ethernet</a:t>
            </a:r>
          </a:p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Switch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文字方塊 10"/>
          <p:cNvSpPr txBox="1">
            <a:spLocks noChangeArrowheads="1"/>
          </p:cNvSpPr>
          <p:nvPr/>
        </p:nvSpPr>
        <p:spPr bwMode="auto">
          <a:xfrm>
            <a:off x="7432674" y="2893219"/>
            <a:ext cx="1219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ADAM-6000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cxnSp>
        <p:nvCxnSpPr>
          <p:cNvPr id="25" name="肘形接點 64"/>
          <p:cNvCxnSpPr>
            <a:cxnSpLocks noChangeShapeType="1"/>
          </p:cNvCxnSpPr>
          <p:nvPr/>
        </p:nvCxnSpPr>
        <p:spPr bwMode="auto">
          <a:xfrm>
            <a:off x="1392237" y="1899444"/>
            <a:ext cx="2992437" cy="458788"/>
          </a:xfrm>
          <a:prstGeom prst="bentConnector3">
            <a:avLst>
              <a:gd name="adj1" fmla="val 100347"/>
            </a:avLst>
          </a:prstGeom>
          <a:noFill/>
          <a:ln w="508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肘形接點 65"/>
          <p:cNvCxnSpPr>
            <a:cxnSpLocks noChangeShapeType="1"/>
          </p:cNvCxnSpPr>
          <p:nvPr/>
        </p:nvCxnSpPr>
        <p:spPr bwMode="auto">
          <a:xfrm>
            <a:off x="1377949" y="2250282"/>
            <a:ext cx="1760538" cy="225425"/>
          </a:xfrm>
          <a:prstGeom prst="bentConnector3">
            <a:avLst>
              <a:gd name="adj1" fmla="val 101194"/>
            </a:avLst>
          </a:prstGeom>
          <a:noFill/>
          <a:ln w="508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文字方塊 14"/>
          <p:cNvSpPr txBox="1"/>
          <p:nvPr/>
        </p:nvSpPr>
        <p:spPr>
          <a:xfrm>
            <a:off x="3600686" y="874385"/>
            <a:ext cx="1981055" cy="338554"/>
          </a:xfrm>
          <a:prstGeom prst="rect">
            <a:avLst/>
          </a:prstGeom>
          <a:gradFill flip="none" rotWithShape="1">
            <a:gsLst>
              <a:gs pos="0">
                <a:srgbClr val="4EB2F0"/>
              </a:gs>
              <a:gs pos="39000">
                <a:srgbClr val="0087E6"/>
              </a:gs>
              <a:gs pos="87000">
                <a:srgbClr val="005CBF"/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zh-TW" sz="1600" b="1" dirty="0" smtClean="0">
                <a:solidFill>
                  <a:srgbClr val="FFFFFF"/>
                </a:solidFill>
                <a:latin typeface="Calibri" pitchFamily="34" charset="0"/>
              </a:rPr>
              <a:t>Топология «Звезда»</a:t>
            </a:r>
            <a:endParaRPr lang="zh-TW" altLang="en-US" sz="16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8" name="圖片 12" descr="EKI-2526P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4" y="3994944"/>
            <a:ext cx="715963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字方塊 16"/>
          <p:cNvSpPr txBox="1">
            <a:spLocks noChangeArrowheads="1"/>
          </p:cNvSpPr>
          <p:nvPr/>
        </p:nvSpPr>
        <p:spPr bwMode="auto">
          <a:xfrm>
            <a:off x="588962" y="5137944"/>
            <a:ext cx="9207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Ethernet</a:t>
            </a:r>
          </a:p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Switch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" name="文字方塊 17"/>
          <p:cNvSpPr txBox="1">
            <a:spLocks noChangeArrowheads="1"/>
          </p:cNvSpPr>
          <p:nvPr/>
        </p:nvSpPr>
        <p:spPr bwMode="auto">
          <a:xfrm>
            <a:off x="7405687" y="5558632"/>
            <a:ext cx="12176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ADAM-6200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1" name="矩形 55"/>
          <p:cNvSpPr>
            <a:spLocks noChangeArrowheads="1"/>
          </p:cNvSpPr>
          <p:nvPr/>
        </p:nvSpPr>
        <p:spPr bwMode="auto">
          <a:xfrm>
            <a:off x="423862" y="3769519"/>
            <a:ext cx="8296275" cy="2195513"/>
          </a:xfrm>
          <a:prstGeom prst="roundRect">
            <a:avLst/>
          </a:prstGeom>
          <a:noFill/>
          <a:ln w="25400" algn="ctr">
            <a:solidFill>
              <a:schemeClr val="tx1">
                <a:lumMod val="65000"/>
              </a:schemeClr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endParaRPr lang="zh-TW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3" name="文字方塊 20"/>
          <p:cNvSpPr txBox="1">
            <a:spLocks noChangeArrowheads="1"/>
          </p:cNvSpPr>
          <p:nvPr/>
        </p:nvSpPr>
        <p:spPr bwMode="auto">
          <a:xfrm>
            <a:off x="6086474" y="2205832"/>
            <a:ext cx="5603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20m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cxnSp>
        <p:nvCxnSpPr>
          <p:cNvPr id="35" name="直線接點 22"/>
          <p:cNvCxnSpPr/>
          <p:nvPr/>
        </p:nvCxnSpPr>
        <p:spPr bwMode="auto">
          <a:xfrm>
            <a:off x="5505449" y="2567782"/>
            <a:ext cx="1687513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肘形接點 40"/>
          <p:cNvCxnSpPr>
            <a:cxnSpLocks noChangeShapeType="1"/>
          </p:cNvCxnSpPr>
          <p:nvPr/>
        </p:nvCxnSpPr>
        <p:spPr bwMode="auto">
          <a:xfrm>
            <a:off x="1408112" y="1526382"/>
            <a:ext cx="4097337" cy="925512"/>
          </a:xfrm>
          <a:prstGeom prst="bentConnector3">
            <a:avLst>
              <a:gd name="adj1" fmla="val 100213"/>
            </a:avLst>
          </a:prstGeom>
          <a:noFill/>
          <a:ln w="508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8" name="圖片 10" descr="6250 p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74" y="4809332"/>
            <a:ext cx="566738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圖片 10" descr="6250 p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2" y="4809332"/>
            <a:ext cx="56673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文字方塊 27"/>
          <p:cNvSpPr txBox="1">
            <a:spLocks noChangeArrowheads="1"/>
          </p:cNvSpPr>
          <p:nvPr/>
        </p:nvSpPr>
        <p:spPr bwMode="auto">
          <a:xfrm>
            <a:off x="1654174" y="4061619"/>
            <a:ext cx="558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30m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41" name="群組 28"/>
          <p:cNvGrpSpPr>
            <a:grpSpLocks/>
          </p:cNvGrpSpPr>
          <p:nvPr/>
        </p:nvGrpSpPr>
        <p:grpSpPr bwMode="auto">
          <a:xfrm>
            <a:off x="1263648" y="4399757"/>
            <a:ext cx="5929311" cy="409575"/>
            <a:chOff x="1257578" y="4619908"/>
            <a:chExt cx="4196884" cy="409575"/>
          </a:xfrm>
        </p:grpSpPr>
        <p:sp>
          <p:nvSpPr>
            <p:cNvPr id="54" name="手繪多邊形 42"/>
            <p:cNvSpPr>
              <a:spLocks/>
            </p:cNvSpPr>
            <p:nvPr/>
          </p:nvSpPr>
          <p:spPr bwMode="auto">
            <a:xfrm>
              <a:off x="2285064" y="4619908"/>
              <a:ext cx="923925" cy="349250"/>
            </a:xfrm>
            <a:custGeom>
              <a:avLst/>
              <a:gdLst>
                <a:gd name="T0" fmla="*/ 0 w 628650"/>
                <a:gd name="T1" fmla="*/ 61362 h 466725"/>
                <a:gd name="T2" fmla="*/ 4937729 w 628650"/>
                <a:gd name="T3" fmla="*/ 0 h 466725"/>
                <a:gd name="T4" fmla="*/ 9311152 w 628650"/>
                <a:gd name="T5" fmla="*/ 61362 h 466725"/>
                <a:gd name="T6" fmla="*/ 0 60000 65536"/>
                <a:gd name="T7" fmla="*/ 0 60000 65536"/>
                <a:gd name="T8" fmla="*/ 0 60000 65536"/>
                <a:gd name="T9" fmla="*/ 0 w 628650"/>
                <a:gd name="T10" fmla="*/ 0 h 466725"/>
                <a:gd name="T11" fmla="*/ 628650 w 628650"/>
                <a:gd name="T12" fmla="*/ 466725 h 4667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8650" h="466725">
                  <a:moveTo>
                    <a:pt x="0" y="466725"/>
                  </a:moveTo>
                  <a:cubicBezTo>
                    <a:pt x="114300" y="233362"/>
                    <a:pt x="228600" y="0"/>
                    <a:pt x="333375" y="0"/>
                  </a:cubicBezTo>
                  <a:cubicBezTo>
                    <a:pt x="438150" y="0"/>
                    <a:pt x="565150" y="404813"/>
                    <a:pt x="628650" y="466725"/>
                  </a:cubicBezTo>
                </a:path>
              </a:pathLst>
            </a:custGeom>
            <a:noFill/>
            <a:ln w="508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5" name="手繪多邊形 43"/>
            <p:cNvSpPr>
              <a:spLocks/>
            </p:cNvSpPr>
            <p:nvPr/>
          </p:nvSpPr>
          <p:spPr bwMode="auto">
            <a:xfrm>
              <a:off x="3312550" y="4619908"/>
              <a:ext cx="1019175" cy="409575"/>
            </a:xfrm>
            <a:custGeom>
              <a:avLst/>
              <a:gdLst>
                <a:gd name="T0" fmla="*/ 0 w 628650"/>
                <a:gd name="T1" fmla="*/ 187054 h 466725"/>
                <a:gd name="T2" fmla="*/ 9813226 w 628650"/>
                <a:gd name="T3" fmla="*/ 0 h 466725"/>
                <a:gd name="T4" fmla="*/ 18504935 w 628650"/>
                <a:gd name="T5" fmla="*/ 187054 h 466725"/>
                <a:gd name="T6" fmla="*/ 0 60000 65536"/>
                <a:gd name="T7" fmla="*/ 0 60000 65536"/>
                <a:gd name="T8" fmla="*/ 0 60000 65536"/>
                <a:gd name="T9" fmla="*/ 0 w 628650"/>
                <a:gd name="T10" fmla="*/ 0 h 466725"/>
                <a:gd name="T11" fmla="*/ 628650 w 628650"/>
                <a:gd name="T12" fmla="*/ 466725 h 4667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8650" h="466725">
                  <a:moveTo>
                    <a:pt x="0" y="466725"/>
                  </a:moveTo>
                  <a:cubicBezTo>
                    <a:pt x="114300" y="233362"/>
                    <a:pt x="228600" y="0"/>
                    <a:pt x="333375" y="0"/>
                  </a:cubicBezTo>
                  <a:cubicBezTo>
                    <a:pt x="438150" y="0"/>
                    <a:pt x="565150" y="404813"/>
                    <a:pt x="628650" y="466725"/>
                  </a:cubicBezTo>
                </a:path>
              </a:pathLst>
            </a:custGeom>
            <a:noFill/>
            <a:ln w="508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6" name="手繪多邊形 44"/>
            <p:cNvSpPr>
              <a:spLocks/>
            </p:cNvSpPr>
            <p:nvPr/>
          </p:nvSpPr>
          <p:spPr bwMode="auto">
            <a:xfrm>
              <a:off x="1257578" y="4619908"/>
              <a:ext cx="923925" cy="349250"/>
            </a:xfrm>
            <a:custGeom>
              <a:avLst/>
              <a:gdLst>
                <a:gd name="T0" fmla="*/ 0 w 628650"/>
                <a:gd name="T1" fmla="*/ 61362 h 466725"/>
                <a:gd name="T2" fmla="*/ 4937729 w 628650"/>
                <a:gd name="T3" fmla="*/ 0 h 466725"/>
                <a:gd name="T4" fmla="*/ 9311152 w 628650"/>
                <a:gd name="T5" fmla="*/ 61362 h 466725"/>
                <a:gd name="T6" fmla="*/ 0 60000 65536"/>
                <a:gd name="T7" fmla="*/ 0 60000 65536"/>
                <a:gd name="T8" fmla="*/ 0 60000 65536"/>
                <a:gd name="T9" fmla="*/ 0 w 628650"/>
                <a:gd name="T10" fmla="*/ 0 h 466725"/>
                <a:gd name="T11" fmla="*/ 628650 w 628650"/>
                <a:gd name="T12" fmla="*/ 466725 h 4667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8650" h="466725">
                  <a:moveTo>
                    <a:pt x="0" y="466725"/>
                  </a:moveTo>
                  <a:cubicBezTo>
                    <a:pt x="114300" y="233362"/>
                    <a:pt x="228600" y="0"/>
                    <a:pt x="333375" y="0"/>
                  </a:cubicBezTo>
                  <a:cubicBezTo>
                    <a:pt x="438150" y="0"/>
                    <a:pt x="565150" y="404813"/>
                    <a:pt x="628650" y="466725"/>
                  </a:cubicBezTo>
                </a:path>
              </a:pathLst>
            </a:custGeom>
            <a:noFill/>
            <a:ln w="508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7" name="手繪多邊形 43"/>
            <p:cNvSpPr>
              <a:spLocks/>
            </p:cNvSpPr>
            <p:nvPr/>
          </p:nvSpPr>
          <p:spPr bwMode="auto">
            <a:xfrm>
              <a:off x="4435287" y="4619908"/>
              <a:ext cx="1019175" cy="409575"/>
            </a:xfrm>
            <a:custGeom>
              <a:avLst/>
              <a:gdLst>
                <a:gd name="T0" fmla="*/ 0 w 628650"/>
                <a:gd name="T1" fmla="*/ 187054 h 466725"/>
                <a:gd name="T2" fmla="*/ 9813226 w 628650"/>
                <a:gd name="T3" fmla="*/ 0 h 466725"/>
                <a:gd name="T4" fmla="*/ 18504935 w 628650"/>
                <a:gd name="T5" fmla="*/ 187054 h 466725"/>
                <a:gd name="T6" fmla="*/ 0 60000 65536"/>
                <a:gd name="T7" fmla="*/ 0 60000 65536"/>
                <a:gd name="T8" fmla="*/ 0 60000 65536"/>
                <a:gd name="T9" fmla="*/ 0 w 628650"/>
                <a:gd name="T10" fmla="*/ 0 h 466725"/>
                <a:gd name="T11" fmla="*/ 628650 w 628650"/>
                <a:gd name="T12" fmla="*/ 466725 h 4667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8650" h="466725">
                  <a:moveTo>
                    <a:pt x="0" y="466725"/>
                  </a:moveTo>
                  <a:cubicBezTo>
                    <a:pt x="114300" y="233362"/>
                    <a:pt x="228600" y="0"/>
                    <a:pt x="333375" y="0"/>
                  </a:cubicBezTo>
                  <a:cubicBezTo>
                    <a:pt x="438150" y="0"/>
                    <a:pt x="565150" y="404813"/>
                    <a:pt x="628650" y="466725"/>
                  </a:cubicBezTo>
                </a:path>
              </a:pathLst>
            </a:custGeom>
            <a:noFill/>
            <a:ln w="508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44" name="文字方塊 35"/>
          <p:cNvSpPr txBox="1">
            <a:spLocks noChangeArrowheads="1"/>
          </p:cNvSpPr>
          <p:nvPr/>
        </p:nvSpPr>
        <p:spPr bwMode="auto">
          <a:xfrm>
            <a:off x="3171824" y="4061619"/>
            <a:ext cx="5603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30m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5" name="文字方塊 36"/>
          <p:cNvSpPr txBox="1">
            <a:spLocks noChangeArrowheads="1"/>
          </p:cNvSpPr>
          <p:nvPr/>
        </p:nvSpPr>
        <p:spPr bwMode="auto">
          <a:xfrm>
            <a:off x="4691062" y="4061619"/>
            <a:ext cx="5603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30m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6" name="文字方塊 37"/>
          <p:cNvSpPr txBox="1">
            <a:spLocks noChangeArrowheads="1"/>
          </p:cNvSpPr>
          <p:nvPr/>
        </p:nvSpPr>
        <p:spPr bwMode="auto">
          <a:xfrm>
            <a:off x="6210299" y="4061619"/>
            <a:ext cx="558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30m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cxnSp>
        <p:nvCxnSpPr>
          <p:cNvPr id="52" name="直線接點 44"/>
          <p:cNvCxnSpPr>
            <a:cxnSpLocks noChangeShapeType="1"/>
          </p:cNvCxnSpPr>
          <p:nvPr/>
        </p:nvCxnSpPr>
        <p:spPr bwMode="auto">
          <a:xfrm>
            <a:off x="5459412" y="2567782"/>
            <a:ext cx="1685925" cy="0"/>
          </a:xfrm>
          <a:prstGeom prst="line">
            <a:avLst/>
          </a:prstGeom>
          <a:noFill/>
          <a:ln w="57150" algn="ctr">
            <a:solidFill>
              <a:srgbClr val="00B050"/>
            </a:solidFill>
            <a:round/>
            <a:headEnd/>
            <a:tailEnd/>
          </a:ln>
        </p:spPr>
      </p:cxnSp>
      <p:sp>
        <p:nvSpPr>
          <p:cNvPr id="101" name="文字方塊 14"/>
          <p:cNvSpPr txBox="1"/>
          <p:nvPr/>
        </p:nvSpPr>
        <p:spPr>
          <a:xfrm>
            <a:off x="3502755" y="3600242"/>
            <a:ext cx="2125647" cy="338554"/>
          </a:xfrm>
          <a:prstGeom prst="rect">
            <a:avLst/>
          </a:prstGeom>
          <a:gradFill flip="none" rotWithShape="1">
            <a:gsLst>
              <a:gs pos="0">
                <a:srgbClr val="4EB2F0"/>
              </a:gs>
              <a:gs pos="39000">
                <a:srgbClr val="0087E6"/>
              </a:gs>
              <a:gs pos="87000">
                <a:srgbClr val="005CBF"/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zh-TW" sz="1600" b="1" dirty="0" smtClean="0">
                <a:solidFill>
                  <a:srgbClr val="FFFFFF"/>
                </a:solidFill>
                <a:latin typeface="Calibri" pitchFamily="34" charset="0"/>
              </a:rPr>
              <a:t>Топология «Цепочка»</a:t>
            </a:r>
            <a:endParaRPr lang="zh-TW" altLang="en-US" sz="16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02" name="圖片 10" descr="6250 p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936" y="4816832"/>
            <a:ext cx="566738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圖片 10" descr="6250 p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955" y="4821048"/>
            <a:ext cx="566738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圖片 10" descr="6250 p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962" y="1861728"/>
            <a:ext cx="566738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ятно 1 1"/>
          <p:cNvSpPr/>
          <p:nvPr/>
        </p:nvSpPr>
        <p:spPr>
          <a:xfrm>
            <a:off x="7054055" y="219611"/>
            <a:ext cx="1976437" cy="1281371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Max 100 m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014493" y="1861728"/>
            <a:ext cx="1015999" cy="84972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 smtClean="0"/>
              <a:t>Σ</a:t>
            </a:r>
            <a:r>
              <a:rPr lang="en-US" dirty="0" smtClean="0"/>
              <a:t> 210m @3</a:t>
            </a:r>
            <a:endParaRPr lang="ru-RU" dirty="0"/>
          </a:p>
        </p:txBody>
      </p:sp>
      <p:sp>
        <p:nvSpPr>
          <p:cNvPr id="105" name="Скругленный прямоугольник 104"/>
          <p:cNvSpPr/>
          <p:nvPr/>
        </p:nvSpPr>
        <p:spPr>
          <a:xfrm>
            <a:off x="7992075" y="4284364"/>
            <a:ext cx="1015999" cy="84972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l-GR" dirty="0" smtClean="0"/>
              <a:t>Σ</a:t>
            </a:r>
            <a:r>
              <a:rPr lang="en-US" dirty="0" smtClean="0"/>
              <a:t> 120m @4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725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ADAM-6</a:t>
            </a: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200 : </a:t>
            </a: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By-pass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196676" y="1145902"/>
            <a:ext cx="4394538" cy="4531502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sp>
        <p:nvSpPr>
          <p:cNvPr id="14" name="矩形 55"/>
          <p:cNvSpPr>
            <a:spLocks noChangeArrowheads="1"/>
          </p:cNvSpPr>
          <p:nvPr/>
        </p:nvSpPr>
        <p:spPr bwMode="auto">
          <a:xfrm>
            <a:off x="423862" y="1092994"/>
            <a:ext cx="8296275" cy="2236788"/>
          </a:xfrm>
          <a:prstGeom prst="roundRect">
            <a:avLst/>
          </a:prstGeom>
          <a:noFill/>
          <a:ln w="25400" algn="ctr">
            <a:solidFill>
              <a:schemeClr val="tx1">
                <a:lumMod val="65000"/>
              </a:schemeClr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endParaRPr lang="zh-TW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5" name="圖片 12" descr="EKI-2526PI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7" y="2032794"/>
            <a:ext cx="8016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圖片 12" descr="EKI-2526P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4" y="1332707"/>
            <a:ext cx="715963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7" descr="ADAM-605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112" y="2358232"/>
            <a:ext cx="622300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7" descr="ADAM-605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6837" y="2248694"/>
            <a:ext cx="62230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字方塊 6"/>
          <p:cNvSpPr txBox="1">
            <a:spLocks noChangeArrowheads="1"/>
          </p:cNvSpPr>
          <p:nvPr/>
        </p:nvSpPr>
        <p:spPr bwMode="auto">
          <a:xfrm>
            <a:off x="1782762" y="1932782"/>
            <a:ext cx="5603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50m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1" name="文字方塊 7"/>
          <p:cNvSpPr txBox="1">
            <a:spLocks noChangeArrowheads="1"/>
          </p:cNvSpPr>
          <p:nvPr/>
        </p:nvSpPr>
        <p:spPr bwMode="auto">
          <a:xfrm>
            <a:off x="2595562" y="1539082"/>
            <a:ext cx="5603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75m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2" name="文字方塊 8"/>
          <p:cNvSpPr txBox="1">
            <a:spLocks noChangeArrowheads="1"/>
          </p:cNvSpPr>
          <p:nvPr/>
        </p:nvSpPr>
        <p:spPr bwMode="auto">
          <a:xfrm>
            <a:off x="3243262" y="1162844"/>
            <a:ext cx="6635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100m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3" name="文字方塊 9"/>
          <p:cNvSpPr txBox="1">
            <a:spLocks noChangeArrowheads="1"/>
          </p:cNvSpPr>
          <p:nvPr/>
        </p:nvSpPr>
        <p:spPr bwMode="auto">
          <a:xfrm>
            <a:off x="588962" y="2475707"/>
            <a:ext cx="920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Ethernet</a:t>
            </a:r>
          </a:p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Switch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4" name="文字方塊 10"/>
          <p:cNvSpPr txBox="1">
            <a:spLocks noChangeArrowheads="1"/>
          </p:cNvSpPr>
          <p:nvPr/>
        </p:nvSpPr>
        <p:spPr bwMode="auto">
          <a:xfrm>
            <a:off x="7432674" y="2893219"/>
            <a:ext cx="1219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ADAM-6000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cxnSp>
        <p:nvCxnSpPr>
          <p:cNvPr id="25" name="肘形接點 64"/>
          <p:cNvCxnSpPr>
            <a:cxnSpLocks noChangeShapeType="1"/>
          </p:cNvCxnSpPr>
          <p:nvPr/>
        </p:nvCxnSpPr>
        <p:spPr bwMode="auto">
          <a:xfrm>
            <a:off x="1392237" y="1899444"/>
            <a:ext cx="2992437" cy="458788"/>
          </a:xfrm>
          <a:prstGeom prst="bentConnector3">
            <a:avLst>
              <a:gd name="adj1" fmla="val 100347"/>
            </a:avLst>
          </a:prstGeom>
          <a:noFill/>
          <a:ln w="508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肘形接點 65"/>
          <p:cNvCxnSpPr>
            <a:cxnSpLocks noChangeShapeType="1"/>
          </p:cNvCxnSpPr>
          <p:nvPr/>
        </p:nvCxnSpPr>
        <p:spPr bwMode="auto">
          <a:xfrm>
            <a:off x="1377949" y="2250282"/>
            <a:ext cx="1760538" cy="225425"/>
          </a:xfrm>
          <a:prstGeom prst="bentConnector3">
            <a:avLst>
              <a:gd name="adj1" fmla="val 101194"/>
            </a:avLst>
          </a:prstGeom>
          <a:noFill/>
          <a:ln w="508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文字方塊 14"/>
          <p:cNvSpPr txBox="1"/>
          <p:nvPr/>
        </p:nvSpPr>
        <p:spPr>
          <a:xfrm>
            <a:off x="3600686" y="874385"/>
            <a:ext cx="1981055" cy="338554"/>
          </a:xfrm>
          <a:prstGeom prst="rect">
            <a:avLst/>
          </a:prstGeom>
          <a:gradFill flip="none" rotWithShape="1">
            <a:gsLst>
              <a:gs pos="0">
                <a:srgbClr val="4EB2F0"/>
              </a:gs>
              <a:gs pos="39000">
                <a:srgbClr val="0087E6"/>
              </a:gs>
              <a:gs pos="87000">
                <a:srgbClr val="005CBF"/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zh-TW" sz="1600" b="1" dirty="0" smtClean="0">
                <a:solidFill>
                  <a:srgbClr val="FFFFFF"/>
                </a:solidFill>
                <a:latin typeface="Calibri" pitchFamily="34" charset="0"/>
              </a:rPr>
              <a:t>Топология «Звезда»</a:t>
            </a:r>
            <a:endParaRPr lang="zh-TW" altLang="en-US" sz="16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8" name="圖片 12" descr="EKI-2526PI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74" y="3994944"/>
            <a:ext cx="715963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文字方塊 16"/>
          <p:cNvSpPr txBox="1">
            <a:spLocks noChangeArrowheads="1"/>
          </p:cNvSpPr>
          <p:nvPr/>
        </p:nvSpPr>
        <p:spPr bwMode="auto">
          <a:xfrm>
            <a:off x="588962" y="5137944"/>
            <a:ext cx="9207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Ethernet</a:t>
            </a:r>
          </a:p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Switch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" name="文字方塊 17"/>
          <p:cNvSpPr txBox="1">
            <a:spLocks noChangeArrowheads="1"/>
          </p:cNvSpPr>
          <p:nvPr/>
        </p:nvSpPr>
        <p:spPr bwMode="auto">
          <a:xfrm>
            <a:off x="7405687" y="5558632"/>
            <a:ext cx="12176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ADAM-6200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1" name="矩形 55"/>
          <p:cNvSpPr>
            <a:spLocks noChangeArrowheads="1"/>
          </p:cNvSpPr>
          <p:nvPr/>
        </p:nvSpPr>
        <p:spPr bwMode="auto">
          <a:xfrm>
            <a:off x="423862" y="3769519"/>
            <a:ext cx="8296275" cy="2195513"/>
          </a:xfrm>
          <a:prstGeom prst="roundRect">
            <a:avLst/>
          </a:prstGeom>
          <a:noFill/>
          <a:ln w="25400" algn="ctr">
            <a:solidFill>
              <a:schemeClr val="tx1">
                <a:lumMod val="65000"/>
              </a:schemeClr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endParaRPr lang="zh-TW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3" name="文字方塊 20"/>
          <p:cNvSpPr txBox="1">
            <a:spLocks noChangeArrowheads="1"/>
          </p:cNvSpPr>
          <p:nvPr/>
        </p:nvSpPr>
        <p:spPr bwMode="auto">
          <a:xfrm>
            <a:off x="6086474" y="2205832"/>
            <a:ext cx="5603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20m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34" name="圖片 12" descr="EKI-2526PI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723" y="2032295"/>
            <a:ext cx="801688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" name="直線接點 22"/>
          <p:cNvCxnSpPr/>
          <p:nvPr/>
        </p:nvCxnSpPr>
        <p:spPr bwMode="auto">
          <a:xfrm>
            <a:off x="5505449" y="2567782"/>
            <a:ext cx="1687513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6" name="Picture 27" descr="ADAM-605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656" y="2287572"/>
            <a:ext cx="622300" cy="92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肘形接點 40"/>
          <p:cNvCxnSpPr>
            <a:cxnSpLocks noChangeShapeType="1"/>
          </p:cNvCxnSpPr>
          <p:nvPr/>
        </p:nvCxnSpPr>
        <p:spPr bwMode="auto">
          <a:xfrm>
            <a:off x="1408112" y="1526382"/>
            <a:ext cx="4097337" cy="925512"/>
          </a:xfrm>
          <a:prstGeom prst="bentConnector3">
            <a:avLst>
              <a:gd name="adj1" fmla="val 100213"/>
            </a:avLst>
          </a:prstGeom>
          <a:noFill/>
          <a:ln w="50800" algn="ctr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8" name="圖片 10" descr="6250 p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74" y="4809332"/>
            <a:ext cx="566738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圖片 10" descr="6250 p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062" y="4809332"/>
            <a:ext cx="56673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文字方塊 27"/>
          <p:cNvSpPr txBox="1">
            <a:spLocks noChangeArrowheads="1"/>
          </p:cNvSpPr>
          <p:nvPr/>
        </p:nvSpPr>
        <p:spPr bwMode="auto">
          <a:xfrm>
            <a:off x="1654174" y="4061619"/>
            <a:ext cx="558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30m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grpSp>
        <p:nvGrpSpPr>
          <p:cNvPr id="41" name="群組 28"/>
          <p:cNvGrpSpPr>
            <a:grpSpLocks/>
          </p:cNvGrpSpPr>
          <p:nvPr/>
        </p:nvGrpSpPr>
        <p:grpSpPr bwMode="auto">
          <a:xfrm>
            <a:off x="1263648" y="4399757"/>
            <a:ext cx="5929311" cy="409575"/>
            <a:chOff x="1257578" y="4619908"/>
            <a:chExt cx="4196884" cy="409575"/>
          </a:xfrm>
        </p:grpSpPr>
        <p:sp>
          <p:nvSpPr>
            <p:cNvPr id="54" name="手繪多邊形 42"/>
            <p:cNvSpPr>
              <a:spLocks/>
            </p:cNvSpPr>
            <p:nvPr/>
          </p:nvSpPr>
          <p:spPr bwMode="auto">
            <a:xfrm>
              <a:off x="2285064" y="4619908"/>
              <a:ext cx="923925" cy="349250"/>
            </a:xfrm>
            <a:custGeom>
              <a:avLst/>
              <a:gdLst>
                <a:gd name="T0" fmla="*/ 0 w 628650"/>
                <a:gd name="T1" fmla="*/ 61362 h 466725"/>
                <a:gd name="T2" fmla="*/ 4937729 w 628650"/>
                <a:gd name="T3" fmla="*/ 0 h 466725"/>
                <a:gd name="T4" fmla="*/ 9311152 w 628650"/>
                <a:gd name="T5" fmla="*/ 61362 h 466725"/>
                <a:gd name="T6" fmla="*/ 0 60000 65536"/>
                <a:gd name="T7" fmla="*/ 0 60000 65536"/>
                <a:gd name="T8" fmla="*/ 0 60000 65536"/>
                <a:gd name="T9" fmla="*/ 0 w 628650"/>
                <a:gd name="T10" fmla="*/ 0 h 466725"/>
                <a:gd name="T11" fmla="*/ 628650 w 628650"/>
                <a:gd name="T12" fmla="*/ 466725 h 4667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8650" h="466725">
                  <a:moveTo>
                    <a:pt x="0" y="466725"/>
                  </a:moveTo>
                  <a:cubicBezTo>
                    <a:pt x="114300" y="233362"/>
                    <a:pt x="228600" y="0"/>
                    <a:pt x="333375" y="0"/>
                  </a:cubicBezTo>
                  <a:cubicBezTo>
                    <a:pt x="438150" y="0"/>
                    <a:pt x="565150" y="404813"/>
                    <a:pt x="628650" y="466725"/>
                  </a:cubicBezTo>
                </a:path>
              </a:pathLst>
            </a:custGeom>
            <a:noFill/>
            <a:ln w="508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5" name="手繪多邊形 43"/>
            <p:cNvSpPr>
              <a:spLocks/>
            </p:cNvSpPr>
            <p:nvPr/>
          </p:nvSpPr>
          <p:spPr bwMode="auto">
            <a:xfrm>
              <a:off x="3312550" y="4619908"/>
              <a:ext cx="1019175" cy="409575"/>
            </a:xfrm>
            <a:custGeom>
              <a:avLst/>
              <a:gdLst>
                <a:gd name="T0" fmla="*/ 0 w 628650"/>
                <a:gd name="T1" fmla="*/ 187054 h 466725"/>
                <a:gd name="T2" fmla="*/ 9813226 w 628650"/>
                <a:gd name="T3" fmla="*/ 0 h 466725"/>
                <a:gd name="T4" fmla="*/ 18504935 w 628650"/>
                <a:gd name="T5" fmla="*/ 187054 h 466725"/>
                <a:gd name="T6" fmla="*/ 0 60000 65536"/>
                <a:gd name="T7" fmla="*/ 0 60000 65536"/>
                <a:gd name="T8" fmla="*/ 0 60000 65536"/>
                <a:gd name="T9" fmla="*/ 0 w 628650"/>
                <a:gd name="T10" fmla="*/ 0 h 466725"/>
                <a:gd name="T11" fmla="*/ 628650 w 628650"/>
                <a:gd name="T12" fmla="*/ 466725 h 4667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8650" h="466725">
                  <a:moveTo>
                    <a:pt x="0" y="466725"/>
                  </a:moveTo>
                  <a:cubicBezTo>
                    <a:pt x="114300" y="233362"/>
                    <a:pt x="228600" y="0"/>
                    <a:pt x="333375" y="0"/>
                  </a:cubicBezTo>
                  <a:cubicBezTo>
                    <a:pt x="438150" y="0"/>
                    <a:pt x="565150" y="404813"/>
                    <a:pt x="628650" y="466725"/>
                  </a:cubicBezTo>
                </a:path>
              </a:pathLst>
            </a:custGeom>
            <a:noFill/>
            <a:ln w="508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6" name="手繪多邊形 44"/>
            <p:cNvSpPr>
              <a:spLocks/>
            </p:cNvSpPr>
            <p:nvPr/>
          </p:nvSpPr>
          <p:spPr bwMode="auto">
            <a:xfrm>
              <a:off x="1257578" y="4619908"/>
              <a:ext cx="923925" cy="349250"/>
            </a:xfrm>
            <a:custGeom>
              <a:avLst/>
              <a:gdLst>
                <a:gd name="T0" fmla="*/ 0 w 628650"/>
                <a:gd name="T1" fmla="*/ 61362 h 466725"/>
                <a:gd name="T2" fmla="*/ 4937729 w 628650"/>
                <a:gd name="T3" fmla="*/ 0 h 466725"/>
                <a:gd name="T4" fmla="*/ 9311152 w 628650"/>
                <a:gd name="T5" fmla="*/ 61362 h 466725"/>
                <a:gd name="T6" fmla="*/ 0 60000 65536"/>
                <a:gd name="T7" fmla="*/ 0 60000 65536"/>
                <a:gd name="T8" fmla="*/ 0 60000 65536"/>
                <a:gd name="T9" fmla="*/ 0 w 628650"/>
                <a:gd name="T10" fmla="*/ 0 h 466725"/>
                <a:gd name="T11" fmla="*/ 628650 w 628650"/>
                <a:gd name="T12" fmla="*/ 466725 h 4667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8650" h="466725">
                  <a:moveTo>
                    <a:pt x="0" y="466725"/>
                  </a:moveTo>
                  <a:cubicBezTo>
                    <a:pt x="114300" y="233362"/>
                    <a:pt x="228600" y="0"/>
                    <a:pt x="333375" y="0"/>
                  </a:cubicBezTo>
                  <a:cubicBezTo>
                    <a:pt x="438150" y="0"/>
                    <a:pt x="565150" y="404813"/>
                    <a:pt x="628650" y="466725"/>
                  </a:cubicBezTo>
                </a:path>
              </a:pathLst>
            </a:custGeom>
            <a:noFill/>
            <a:ln w="508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7" name="手繪多邊形 43"/>
            <p:cNvSpPr>
              <a:spLocks/>
            </p:cNvSpPr>
            <p:nvPr/>
          </p:nvSpPr>
          <p:spPr bwMode="auto">
            <a:xfrm>
              <a:off x="4435287" y="4619908"/>
              <a:ext cx="1019175" cy="409575"/>
            </a:xfrm>
            <a:custGeom>
              <a:avLst/>
              <a:gdLst>
                <a:gd name="T0" fmla="*/ 0 w 628650"/>
                <a:gd name="T1" fmla="*/ 187054 h 466725"/>
                <a:gd name="T2" fmla="*/ 9813226 w 628650"/>
                <a:gd name="T3" fmla="*/ 0 h 466725"/>
                <a:gd name="T4" fmla="*/ 18504935 w 628650"/>
                <a:gd name="T5" fmla="*/ 187054 h 466725"/>
                <a:gd name="T6" fmla="*/ 0 60000 65536"/>
                <a:gd name="T7" fmla="*/ 0 60000 65536"/>
                <a:gd name="T8" fmla="*/ 0 60000 65536"/>
                <a:gd name="T9" fmla="*/ 0 w 628650"/>
                <a:gd name="T10" fmla="*/ 0 h 466725"/>
                <a:gd name="T11" fmla="*/ 628650 w 628650"/>
                <a:gd name="T12" fmla="*/ 466725 h 4667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8650" h="466725">
                  <a:moveTo>
                    <a:pt x="0" y="466725"/>
                  </a:moveTo>
                  <a:cubicBezTo>
                    <a:pt x="114300" y="233362"/>
                    <a:pt x="228600" y="0"/>
                    <a:pt x="333375" y="0"/>
                  </a:cubicBezTo>
                  <a:cubicBezTo>
                    <a:pt x="438150" y="0"/>
                    <a:pt x="565150" y="404813"/>
                    <a:pt x="628650" y="466725"/>
                  </a:cubicBezTo>
                </a:path>
              </a:pathLst>
            </a:custGeom>
            <a:noFill/>
            <a:ln w="508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endParaRPr lang="ru-RU"/>
            </a:p>
          </p:txBody>
        </p:sp>
      </p:grpSp>
      <p:pic>
        <p:nvPicPr>
          <p:cNvPr id="42" name="圖片 10" descr="6250 pic.png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577" y="4809489"/>
            <a:ext cx="56673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圖片 10" descr="6250 pic.png"/>
          <p:cNvPicPr>
            <a:picLocks noChangeAspect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80" y="4809489"/>
            <a:ext cx="56673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文字方塊 35"/>
          <p:cNvSpPr txBox="1">
            <a:spLocks noChangeArrowheads="1"/>
          </p:cNvSpPr>
          <p:nvPr/>
        </p:nvSpPr>
        <p:spPr bwMode="auto">
          <a:xfrm>
            <a:off x="3171824" y="4061619"/>
            <a:ext cx="5603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30m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5" name="文字方塊 36"/>
          <p:cNvSpPr txBox="1">
            <a:spLocks noChangeArrowheads="1"/>
          </p:cNvSpPr>
          <p:nvPr/>
        </p:nvSpPr>
        <p:spPr bwMode="auto">
          <a:xfrm>
            <a:off x="4691062" y="4061619"/>
            <a:ext cx="5603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30m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6" name="文字方塊 37"/>
          <p:cNvSpPr txBox="1">
            <a:spLocks noChangeArrowheads="1"/>
          </p:cNvSpPr>
          <p:nvPr/>
        </p:nvSpPr>
        <p:spPr bwMode="auto">
          <a:xfrm>
            <a:off x="6210299" y="4061619"/>
            <a:ext cx="5588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000000"/>
                </a:solidFill>
                <a:latin typeface="Calibri" pitchFamily="34" charset="0"/>
              </a:rPr>
              <a:t>30m</a:t>
            </a:r>
            <a:endParaRPr lang="zh-TW" altLang="en-US" sz="16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47" name="向右箭號 51"/>
          <p:cNvSpPr>
            <a:spLocks noChangeArrowheads="1"/>
          </p:cNvSpPr>
          <p:nvPr/>
        </p:nvSpPr>
        <p:spPr bwMode="auto">
          <a:xfrm>
            <a:off x="3076574" y="4498182"/>
            <a:ext cx="3570288" cy="212725"/>
          </a:xfrm>
          <a:prstGeom prst="rightArrow">
            <a:avLst>
              <a:gd name="adj1" fmla="val 50000"/>
              <a:gd name="adj2" fmla="val 4996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endParaRPr lang="zh-TW" alt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48" name="圖片 7" descr="auto-bypass logo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1012" y="5328444"/>
            <a:ext cx="474662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字方塊 40"/>
          <p:cNvSpPr txBox="1">
            <a:spLocks noChangeArrowheads="1"/>
          </p:cNvSpPr>
          <p:nvPr/>
        </p:nvSpPr>
        <p:spPr bwMode="auto">
          <a:xfrm>
            <a:off x="4070349" y="5649119"/>
            <a:ext cx="1244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FF0000"/>
                </a:solidFill>
                <a:latin typeface="Calibri" pitchFamily="34" charset="0"/>
              </a:rPr>
              <a:t>Auto-bypass</a:t>
            </a:r>
            <a:endParaRPr lang="zh-TW" altLang="en-US" sz="1600" b="1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50" name="圖片 7" descr="auto-bypass logo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DFEFF"/>
              </a:clrFrom>
              <a:clrTo>
                <a:srgbClr val="FD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074" y="5328444"/>
            <a:ext cx="474663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文字方塊 42"/>
          <p:cNvSpPr txBox="1">
            <a:spLocks noChangeArrowheads="1"/>
          </p:cNvSpPr>
          <p:nvPr/>
        </p:nvSpPr>
        <p:spPr bwMode="auto">
          <a:xfrm>
            <a:off x="5599112" y="5636419"/>
            <a:ext cx="12446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FF0000"/>
                </a:solidFill>
                <a:latin typeface="Calibri" pitchFamily="34" charset="0"/>
              </a:rPr>
              <a:t>Auto-bypass</a:t>
            </a:r>
            <a:endParaRPr lang="zh-TW" altLang="en-US" sz="1600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52" name="直線接點 44"/>
          <p:cNvCxnSpPr>
            <a:cxnSpLocks noChangeShapeType="1"/>
          </p:cNvCxnSpPr>
          <p:nvPr/>
        </p:nvCxnSpPr>
        <p:spPr bwMode="auto">
          <a:xfrm>
            <a:off x="5459412" y="2567782"/>
            <a:ext cx="1685925" cy="0"/>
          </a:xfrm>
          <a:prstGeom prst="line">
            <a:avLst/>
          </a:prstGeom>
          <a:noFill/>
          <a:ln w="57150" algn="ctr">
            <a:solidFill>
              <a:srgbClr val="00B050"/>
            </a:solidFill>
            <a:round/>
            <a:headEnd/>
            <a:tailEnd/>
          </a:ln>
        </p:spPr>
      </p:cxnSp>
      <p:sp>
        <p:nvSpPr>
          <p:cNvPr id="53" name="文字方塊 48"/>
          <p:cNvSpPr txBox="1">
            <a:spLocks noChangeArrowheads="1"/>
          </p:cNvSpPr>
          <p:nvPr/>
        </p:nvSpPr>
        <p:spPr bwMode="auto">
          <a:xfrm>
            <a:off x="5341937" y="4204494"/>
            <a:ext cx="7413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r>
              <a:rPr lang="en-US" altLang="zh-TW" sz="1600" b="1">
                <a:solidFill>
                  <a:srgbClr val="FF0000"/>
                </a:solidFill>
                <a:latin typeface="Calibri" pitchFamily="34" charset="0"/>
              </a:rPr>
              <a:t>4 Days</a:t>
            </a:r>
            <a:endParaRPr lang="zh-TW" altLang="en-US" sz="1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01" name="文字方塊 14"/>
          <p:cNvSpPr txBox="1"/>
          <p:nvPr/>
        </p:nvSpPr>
        <p:spPr>
          <a:xfrm>
            <a:off x="3502755" y="3600242"/>
            <a:ext cx="2125647" cy="338554"/>
          </a:xfrm>
          <a:prstGeom prst="rect">
            <a:avLst/>
          </a:prstGeom>
          <a:gradFill flip="none" rotWithShape="1">
            <a:gsLst>
              <a:gs pos="0">
                <a:srgbClr val="4EB2F0"/>
              </a:gs>
              <a:gs pos="39000">
                <a:srgbClr val="0087E6"/>
              </a:gs>
              <a:gs pos="87000">
                <a:srgbClr val="005CBF"/>
              </a:gs>
            </a:gsLst>
            <a:lin ang="5400000" scaled="1"/>
            <a:tileRect/>
          </a:gra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zh-TW" sz="1600" b="1" dirty="0" smtClean="0">
                <a:solidFill>
                  <a:srgbClr val="FFFFFF"/>
                </a:solidFill>
                <a:latin typeface="Calibri" pitchFamily="34" charset="0"/>
              </a:rPr>
              <a:t>Топология «Цепочка»</a:t>
            </a:r>
            <a:endParaRPr lang="zh-TW" altLang="en-US" sz="1600" b="1" dirty="0">
              <a:solidFill>
                <a:srgbClr val="FFFFFF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1235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ADAM-2000Z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sp>
        <p:nvSpPr>
          <p:cNvPr id="58" name="內容版面配置區 2"/>
          <p:cNvSpPr>
            <a:spLocks noGrp="1"/>
          </p:cNvSpPr>
          <p:nvPr/>
        </p:nvSpPr>
        <p:spPr bwMode="auto">
          <a:xfrm>
            <a:off x="148518" y="960322"/>
            <a:ext cx="6211888" cy="443864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  <a:ex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en-US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>2 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батарейки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 </a:t>
            </a:r>
            <a:r>
              <a:rPr lang="en-US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>AA 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или 10-30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VDC</a:t>
            </a:r>
            <a:endParaRPr lang="en-US" altLang="zh-TW" sz="2800" b="1" dirty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3 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варианта монтажа</a:t>
            </a:r>
            <a:endParaRPr lang="en-US" altLang="zh-TW" sz="2800" b="1" dirty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Передача по событию</a:t>
            </a:r>
            <a:endParaRPr lang="en-US" altLang="zh-TW" sz="2800" b="1" dirty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Работа от батарей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: </a:t>
            </a:r>
            <a:r>
              <a:rPr lang="en-US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>&gt;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1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 г.</a:t>
            </a:r>
            <a:r>
              <a:rPr lang="en-US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/>
            </a:r>
            <a:br>
              <a:rPr lang="en-US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</a:br>
            <a:r>
              <a:rPr lang="en-US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>(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1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-мин цикл опроса,</a:t>
            </a:r>
            <a:r>
              <a:rPr lang="en-US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/>
            </a:r>
            <a:br>
              <a:rPr lang="en-US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</a:br>
            <a:r>
              <a:rPr lang="en-US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> 2xAA </a:t>
            </a:r>
            <a:r>
              <a:rPr lang="en-US" altLang="zh-TW" sz="2800" b="1" dirty="0" err="1">
                <a:solidFill>
                  <a:srgbClr val="000000"/>
                </a:solidFill>
                <a:latin typeface="Calibri"/>
                <a:ea typeface="MS PGothic" pitchFamily="34" charset="-128"/>
              </a:rPr>
              <a:t>Akaline</a:t>
            </a:r>
            <a:r>
              <a:rPr lang="en-US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>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2,000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 </a:t>
            </a:r>
            <a:r>
              <a:rPr lang="en-US" altLang="zh-TW" sz="2800" b="1" dirty="0" err="1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mAh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)</a:t>
            </a:r>
            <a:endParaRPr lang="en-US" altLang="zh-TW" sz="2800" b="1" dirty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660951" y="2239168"/>
            <a:ext cx="971550" cy="3703637"/>
            <a:chOff x="4608563" y="1874836"/>
            <a:chExt cx="971550" cy="3703637"/>
          </a:xfrm>
        </p:grpSpPr>
        <p:sp>
          <p:nvSpPr>
            <p:cNvPr id="72" name="Rectangle 152"/>
            <p:cNvSpPr>
              <a:spLocks noChangeArrowheads="1"/>
            </p:cNvSpPr>
            <p:nvPr/>
          </p:nvSpPr>
          <p:spPr bwMode="auto">
            <a:xfrm rot="10800000">
              <a:off x="4608563" y="2474911"/>
              <a:ext cx="971550" cy="2519362"/>
            </a:xfrm>
            <a:prstGeom prst="rect">
              <a:avLst/>
            </a:prstGeom>
            <a:gradFill rotWithShape="1">
              <a:gsLst>
                <a:gs pos="0">
                  <a:srgbClr val="009BC2"/>
                </a:gs>
                <a:gs pos="50000">
                  <a:srgbClr val="00CCFF"/>
                </a:gs>
                <a:gs pos="100000">
                  <a:srgbClr val="009BC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007A99"/>
              </a:prstShdw>
            </a:effectLst>
          </p:spPr>
          <p:txBody>
            <a:bodyPr wrap="none" anchor="ctr"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73" name="Rectangle 153"/>
            <p:cNvSpPr>
              <a:spLocks noChangeArrowheads="1"/>
            </p:cNvSpPr>
            <p:nvPr/>
          </p:nvSpPr>
          <p:spPr bwMode="auto">
            <a:xfrm rot="10800000">
              <a:off x="4716513" y="4405311"/>
              <a:ext cx="863600" cy="1152525"/>
            </a:xfrm>
            <a:prstGeom prst="rect">
              <a:avLst/>
            </a:prstGeom>
            <a:gradFill rotWithShape="1">
              <a:gsLst>
                <a:gs pos="0">
                  <a:srgbClr val="00CCFF"/>
                </a:gs>
                <a:gs pos="100000">
                  <a:srgbClr val="009BC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007A99"/>
              </a:prstShdw>
            </a:effectLst>
          </p:spPr>
          <p:txBody>
            <a:bodyPr wrap="none" anchor="ctr"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74" name="Rectangle 154"/>
            <p:cNvSpPr>
              <a:spLocks noChangeArrowheads="1"/>
            </p:cNvSpPr>
            <p:nvPr/>
          </p:nvSpPr>
          <p:spPr bwMode="auto">
            <a:xfrm rot="10800000">
              <a:off x="4714926" y="1890711"/>
              <a:ext cx="863600" cy="1152525"/>
            </a:xfrm>
            <a:prstGeom prst="rect">
              <a:avLst/>
            </a:prstGeom>
            <a:gradFill rotWithShape="1">
              <a:gsLst>
                <a:gs pos="0">
                  <a:srgbClr val="00CCFF"/>
                </a:gs>
                <a:gs pos="100000">
                  <a:srgbClr val="009BC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007A99"/>
              </a:prstShdw>
            </a:effectLst>
          </p:spPr>
          <p:txBody>
            <a:bodyPr wrap="none" anchor="ctr"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75" name="Rectangle 155"/>
            <p:cNvSpPr>
              <a:spLocks noChangeArrowheads="1"/>
            </p:cNvSpPr>
            <p:nvPr/>
          </p:nvSpPr>
          <p:spPr bwMode="auto">
            <a:xfrm rot="10800000">
              <a:off x="5054651" y="4740273"/>
              <a:ext cx="288925" cy="395288"/>
            </a:xfrm>
            <a:prstGeom prst="rect">
              <a:avLst/>
            </a:prstGeom>
            <a:solidFill>
              <a:srgbClr val="000000">
                <a:alpha val="98038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76" name="Rectangle 156"/>
            <p:cNvSpPr>
              <a:spLocks noChangeArrowheads="1"/>
            </p:cNvSpPr>
            <p:nvPr/>
          </p:nvSpPr>
          <p:spPr bwMode="auto">
            <a:xfrm rot="10800000">
              <a:off x="5220058" y="4742780"/>
              <a:ext cx="107950" cy="377825"/>
            </a:xfrm>
            <a:prstGeom prst="rect">
              <a:avLst/>
            </a:prstGeom>
            <a:gradFill rotWithShape="1">
              <a:gsLst>
                <a:gs pos="0">
                  <a:srgbClr val="0000FF">
                    <a:gamma/>
                    <a:shade val="66667"/>
                    <a:invGamma/>
                  </a:srgbClr>
                </a:gs>
                <a:gs pos="50000">
                  <a:srgbClr val="0000FF">
                    <a:alpha val="97000"/>
                  </a:srgbClr>
                </a:gs>
                <a:gs pos="100000">
                  <a:srgbClr val="0000FF">
                    <a:gamma/>
                    <a:shade val="66667"/>
                    <a:invGamma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7" name="Text Box 159"/>
            <p:cNvSpPr txBox="1">
              <a:spLocks noChangeArrowheads="1"/>
            </p:cNvSpPr>
            <p:nvPr/>
          </p:nvSpPr>
          <p:spPr bwMode="auto">
            <a:xfrm rot="16200000">
              <a:off x="5004644" y="4790280"/>
              <a:ext cx="828675" cy="195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7080" tIns="43540" rIns="87080" bIns="43540">
              <a:spAutoFit/>
            </a:bodyPr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defTabSz="871538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kumimoji="0" lang="en-US" altLang="zh-TW" sz="700" b="1" kern="0">
                  <a:solidFill>
                    <a:srgbClr val="000000"/>
                  </a:solidFill>
                  <a:ea typeface="新細明體" charset="-120"/>
                </a:rPr>
                <a:t>Initial    Normal</a:t>
              </a:r>
            </a:p>
          </p:txBody>
        </p:sp>
        <p:sp>
          <p:nvSpPr>
            <p:cNvPr id="78" name="Rectangle 160"/>
            <p:cNvSpPr>
              <a:spLocks noChangeArrowheads="1"/>
            </p:cNvSpPr>
            <p:nvPr/>
          </p:nvSpPr>
          <p:spPr bwMode="auto">
            <a:xfrm rot="10800000">
              <a:off x="5054651" y="5556248"/>
              <a:ext cx="22225" cy="222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79" name="Group 161"/>
            <p:cNvGrpSpPr>
              <a:grpSpLocks/>
            </p:cNvGrpSpPr>
            <p:nvPr/>
          </p:nvGrpSpPr>
          <p:grpSpPr bwMode="auto">
            <a:xfrm>
              <a:off x="5054701" y="1874836"/>
              <a:ext cx="23813" cy="3689350"/>
              <a:chOff x="757" y="1361"/>
              <a:chExt cx="15" cy="2324"/>
            </a:xfrm>
          </p:grpSpPr>
          <p:sp>
            <p:nvSpPr>
              <p:cNvPr id="303" name="Rectangle 162"/>
              <p:cNvSpPr>
                <a:spLocks noChangeArrowheads="1"/>
              </p:cNvSpPr>
              <p:nvPr/>
            </p:nvSpPr>
            <p:spPr bwMode="auto">
              <a:xfrm rot="16200000">
                <a:off x="-392" y="2522"/>
                <a:ext cx="2312" cy="14"/>
              </a:xfrm>
              <a:prstGeom prst="rect">
                <a:avLst/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79216"/>
                      <a:invGamma/>
                    </a:srgbClr>
                  </a:gs>
                  <a:gs pos="100000">
                    <a:srgbClr val="333333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zh-TW"/>
                </a:defPPr>
                <a:lvl1pPr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1pPr>
                <a:lvl2pPr marL="4572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2pPr>
                <a:lvl3pPr marL="9144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3pPr>
                <a:lvl4pPr marL="13716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4pPr>
                <a:lvl5pPr marL="18288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04" name="Rectangle 163"/>
              <p:cNvSpPr>
                <a:spLocks noChangeArrowheads="1"/>
              </p:cNvSpPr>
              <p:nvPr/>
            </p:nvSpPr>
            <p:spPr bwMode="auto">
              <a:xfrm rot="10800000">
                <a:off x="758" y="1361"/>
                <a:ext cx="14" cy="14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zh-TW"/>
                </a:defPPr>
                <a:lvl1pPr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1pPr>
                <a:lvl2pPr marL="4572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2pPr>
                <a:lvl3pPr marL="9144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3pPr>
                <a:lvl4pPr marL="13716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4pPr>
                <a:lvl5pPr marL="18288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80" name="AutoShape 164"/>
            <p:cNvSpPr>
              <a:spLocks noChangeArrowheads="1"/>
            </p:cNvSpPr>
            <p:nvPr/>
          </p:nvSpPr>
          <p:spPr bwMode="auto">
            <a:xfrm rot="10800000">
              <a:off x="5040363" y="4749798"/>
              <a:ext cx="161925" cy="377825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CCFF">
                    <a:alpha val="99001"/>
                  </a:srgbClr>
                </a:gs>
                <a:gs pos="100000">
                  <a:srgbClr val="0082A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grpSp>
          <p:nvGrpSpPr>
            <p:cNvPr id="83" name="Group 401"/>
            <p:cNvGrpSpPr>
              <a:grpSpLocks/>
            </p:cNvGrpSpPr>
            <p:nvPr/>
          </p:nvGrpSpPr>
          <p:grpSpPr bwMode="auto">
            <a:xfrm>
              <a:off x="5007034" y="2514598"/>
              <a:ext cx="255588" cy="215900"/>
              <a:chOff x="1155" y="1752"/>
              <a:chExt cx="161" cy="136"/>
            </a:xfrm>
          </p:grpSpPr>
          <p:grpSp>
            <p:nvGrpSpPr>
              <p:cNvPr id="158" name="Group 402"/>
              <p:cNvGrpSpPr>
                <a:grpSpLocks/>
              </p:cNvGrpSpPr>
              <p:nvPr/>
            </p:nvGrpSpPr>
            <p:grpSpPr bwMode="auto">
              <a:xfrm>
                <a:off x="1155" y="1752"/>
                <a:ext cx="161" cy="136"/>
                <a:chOff x="1195" y="1748"/>
                <a:chExt cx="161" cy="136"/>
              </a:xfrm>
            </p:grpSpPr>
            <p:sp>
              <p:nvSpPr>
                <p:cNvPr id="161" name="Rectangle 403"/>
                <p:cNvSpPr>
                  <a:spLocks noChangeArrowheads="1"/>
                </p:cNvSpPr>
                <p:nvPr/>
              </p:nvSpPr>
              <p:spPr bwMode="auto">
                <a:xfrm rot="10800000">
                  <a:off x="1195" y="1750"/>
                  <a:ext cx="114" cy="13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CCFF">
                        <a:alpha val="88000"/>
                      </a:srgbClr>
                    </a:gs>
                    <a:gs pos="100000">
                      <a:srgbClr val="00CCFF">
                        <a:gamma/>
                        <a:shade val="72941"/>
                        <a:invGamma/>
                      </a:srgbClr>
                    </a:gs>
                  </a:gsLst>
                  <a:lin ang="0" scaled="1"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zh-TW"/>
                  </a:defPPr>
                  <a:lvl1pPr algn="r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1pPr>
                  <a:lvl2pPr marL="457200" algn="r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2pPr>
                  <a:lvl3pPr marL="914400" algn="r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3pPr>
                  <a:lvl4pPr marL="1371600" algn="r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4pPr>
                  <a:lvl5pPr marL="1828800" algn="r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162" name="Oval 404"/>
                <p:cNvSpPr>
                  <a:spLocks noChangeArrowheads="1"/>
                </p:cNvSpPr>
                <p:nvPr/>
              </p:nvSpPr>
              <p:spPr bwMode="auto">
                <a:xfrm>
                  <a:off x="1220" y="1748"/>
                  <a:ext cx="136" cy="13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shade val="46275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zh-TW"/>
                  </a:defPPr>
                  <a:lvl1pPr algn="r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1pPr>
                  <a:lvl2pPr marL="457200" algn="r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2pPr>
                  <a:lvl3pPr marL="914400" algn="r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3pPr>
                  <a:lvl4pPr marL="1371600" algn="r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4pPr>
                  <a:lvl5pPr marL="1828800" algn="r" rtl="0" fontAlgn="base">
                    <a:spcBef>
                      <a:spcPct val="0"/>
                    </a:spcBef>
                    <a:spcAft>
                      <a:spcPct val="0"/>
                    </a:spcAft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kern="1200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  <a:cs typeface="+mn-cs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163" name="Group 405"/>
                <p:cNvGrpSpPr>
                  <a:grpSpLocks/>
                </p:cNvGrpSpPr>
                <p:nvPr/>
              </p:nvGrpSpPr>
              <p:grpSpPr bwMode="auto">
                <a:xfrm>
                  <a:off x="1233" y="1761"/>
                  <a:ext cx="113" cy="113"/>
                  <a:chOff x="1293" y="1805"/>
                  <a:chExt cx="113" cy="113"/>
                </a:xfrm>
              </p:grpSpPr>
              <p:sp>
                <p:nvSpPr>
                  <p:cNvPr id="164" name="Oval 406"/>
                  <p:cNvSpPr>
                    <a:spLocks noChangeArrowheads="1"/>
                  </p:cNvSpPr>
                  <p:nvPr/>
                </p:nvSpPr>
                <p:spPr bwMode="auto">
                  <a:xfrm>
                    <a:off x="1293" y="1805"/>
                    <a:ext cx="113" cy="11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>
                          <a:gamma/>
                          <a:shade val="46275"/>
                          <a:invGamma/>
                        </a:srgbClr>
                      </a:gs>
                      <a:gs pos="100000">
                        <a:srgbClr val="C0C0C0">
                          <a:alpha val="64999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zh-TW"/>
                    </a:defPPr>
                    <a:lvl1pPr algn="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1pPr>
                    <a:lvl2pPr marL="457200" algn="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2pPr>
                    <a:lvl3pPr marL="914400" algn="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3pPr>
                    <a:lvl4pPr marL="1371600" algn="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4pPr>
                    <a:lvl5pPr marL="1828800" algn="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65" name="Oval 407"/>
                  <p:cNvSpPr>
                    <a:spLocks noChangeArrowheads="1"/>
                  </p:cNvSpPr>
                  <p:nvPr/>
                </p:nvSpPr>
                <p:spPr bwMode="auto">
                  <a:xfrm>
                    <a:off x="1316" y="1828"/>
                    <a:ext cx="68" cy="68"/>
                  </a:xfrm>
                  <a:prstGeom prst="ellipse">
                    <a:avLst/>
                  </a:prstGeom>
                  <a:solidFill>
                    <a:srgbClr val="99CC00"/>
                  </a:solidFill>
                  <a:ln w="9525">
                    <a:solidFill>
                      <a:srgbClr val="80808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zh-TW"/>
                    </a:defPPr>
                    <a:lvl1pPr algn="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1pPr>
                    <a:lvl2pPr marL="457200" algn="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2pPr>
                    <a:lvl3pPr marL="914400" algn="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3pPr>
                    <a:lvl4pPr marL="1371600" algn="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4pPr>
                    <a:lvl5pPr marL="1828800" algn="r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umimoji="1" kern="1200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  <a:cs typeface="+mn-cs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sp>
            <p:nvSpPr>
              <p:cNvPr id="159" name="Rectangle 408"/>
              <p:cNvSpPr>
                <a:spLocks noChangeArrowheads="1"/>
              </p:cNvSpPr>
              <p:nvPr/>
            </p:nvSpPr>
            <p:spPr bwMode="auto">
              <a:xfrm flipV="1">
                <a:off x="1184" y="1757"/>
                <a:ext cx="45" cy="16"/>
              </a:xfrm>
              <a:prstGeom prst="rect">
                <a:avLst/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82353"/>
                      <a:invGamma/>
                    </a:srgbClr>
                  </a:gs>
                  <a:gs pos="100000">
                    <a:srgbClr val="333333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zh-TW"/>
                </a:defPPr>
                <a:lvl1pPr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1pPr>
                <a:lvl2pPr marL="4572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2pPr>
                <a:lvl3pPr marL="9144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3pPr>
                <a:lvl4pPr marL="13716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4pPr>
                <a:lvl5pPr marL="18288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60" name="Rectangle 409"/>
              <p:cNvSpPr>
                <a:spLocks noChangeArrowheads="1"/>
              </p:cNvSpPr>
              <p:nvPr/>
            </p:nvSpPr>
            <p:spPr bwMode="auto">
              <a:xfrm flipV="1">
                <a:off x="1183" y="1872"/>
                <a:ext cx="45" cy="16"/>
              </a:xfrm>
              <a:prstGeom prst="rect">
                <a:avLst/>
              </a:prstGeom>
              <a:gradFill rotWithShape="1">
                <a:gsLst>
                  <a:gs pos="0">
                    <a:srgbClr val="333333"/>
                  </a:gs>
                  <a:gs pos="50000">
                    <a:srgbClr val="333333">
                      <a:gamma/>
                      <a:tint val="82353"/>
                      <a:invGamma/>
                    </a:srgbClr>
                  </a:gs>
                  <a:gs pos="100000">
                    <a:srgbClr val="333333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zh-TW"/>
                </a:defPPr>
                <a:lvl1pPr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1pPr>
                <a:lvl2pPr marL="4572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2pPr>
                <a:lvl3pPr marL="9144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3pPr>
                <a:lvl4pPr marL="13716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4pPr>
                <a:lvl5pPr marL="18288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89" name="Group 427"/>
            <p:cNvGrpSpPr>
              <a:grpSpLocks/>
            </p:cNvGrpSpPr>
            <p:nvPr/>
          </p:nvGrpSpPr>
          <p:grpSpPr bwMode="auto">
            <a:xfrm>
              <a:off x="5219763" y="4816473"/>
              <a:ext cx="109538" cy="306388"/>
              <a:chOff x="861" y="3214"/>
              <a:chExt cx="69" cy="193"/>
            </a:xfrm>
          </p:grpSpPr>
          <p:sp>
            <p:nvSpPr>
              <p:cNvPr id="152" name="Rectangle 428"/>
              <p:cNvSpPr>
                <a:spLocks noChangeArrowheads="1"/>
              </p:cNvSpPr>
              <p:nvPr/>
            </p:nvSpPr>
            <p:spPr bwMode="auto">
              <a:xfrm rot="10800000">
                <a:off x="861" y="3214"/>
                <a:ext cx="68" cy="193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gamma/>
                      <a:shade val="79216"/>
                      <a:invGamma/>
                    </a:srgbClr>
                  </a:gs>
                  <a:gs pos="50000">
                    <a:srgbClr val="FFFFFF">
                      <a:alpha val="97000"/>
                    </a:srgbClr>
                  </a:gs>
                  <a:gs pos="100000">
                    <a:srgbClr val="FFFFFF">
                      <a:gamma/>
                      <a:shade val="79216"/>
                      <a:invGamma/>
                    </a:srgbClr>
                  </a:gs>
                </a:gsLst>
                <a:lin ang="5400000" scaled="1"/>
              </a:gradFill>
              <a:ln w="317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zh-TW"/>
                </a:defPPr>
                <a:lvl1pPr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1pPr>
                <a:lvl2pPr marL="4572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2pPr>
                <a:lvl3pPr marL="9144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3pPr>
                <a:lvl4pPr marL="13716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4pPr>
                <a:lvl5pPr marL="18288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153" name="Rectangle 429"/>
              <p:cNvSpPr>
                <a:spLocks noChangeArrowheads="1"/>
              </p:cNvSpPr>
              <p:nvPr/>
            </p:nvSpPr>
            <p:spPr bwMode="auto">
              <a:xfrm rot="10800000">
                <a:off x="862" y="3278"/>
                <a:ext cx="68" cy="57"/>
              </a:xfrm>
              <a:prstGeom prst="rect">
                <a:avLst/>
              </a:prstGeom>
              <a:gradFill rotWithShape="1">
                <a:gsLst>
                  <a:gs pos="0">
                    <a:srgbClr val="FFFFFF">
                      <a:alpha val="97000"/>
                    </a:srgbClr>
                  </a:gs>
                  <a:gs pos="100000">
                    <a:srgbClr val="FFFFFF">
                      <a:gamma/>
                      <a:shade val="79216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270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zh-TW"/>
                </a:defPPr>
                <a:lvl1pPr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1pPr>
                <a:lvl2pPr marL="4572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2pPr>
                <a:lvl3pPr marL="9144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3pPr>
                <a:lvl4pPr marL="13716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4pPr>
                <a:lvl5pPr marL="1828800" algn="r" rtl="0" fontAlgn="base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5pPr>
                <a:lvl6pPr marL="22860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6pPr>
                <a:lvl7pPr marL="27432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7pPr>
                <a:lvl8pPr marL="32004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8pPr>
                <a:lvl9pPr marL="3657600" algn="l" defTabSz="914400" rtl="0" eaLnBrk="1" latinLnBrk="0" hangingPunct="1">
                  <a:defRPr kumimoji="1" kern="1200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  <a:cs typeface="+mn-cs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</p:grpSp>
      <p:grpSp>
        <p:nvGrpSpPr>
          <p:cNvPr id="342" name="Группа 341"/>
          <p:cNvGrpSpPr/>
          <p:nvPr/>
        </p:nvGrpSpPr>
        <p:grpSpPr>
          <a:xfrm>
            <a:off x="6045199" y="145255"/>
            <a:ext cx="2628900" cy="6092825"/>
            <a:chOff x="6057900" y="252413"/>
            <a:chExt cx="2628900" cy="6092825"/>
          </a:xfrm>
        </p:grpSpPr>
        <p:sp>
          <p:nvSpPr>
            <p:cNvPr id="343" name="AutoShape 2"/>
            <p:cNvSpPr>
              <a:spLocks noChangeArrowheads="1"/>
            </p:cNvSpPr>
            <p:nvPr/>
          </p:nvSpPr>
          <p:spPr bwMode="auto">
            <a:xfrm>
              <a:off x="8405109" y="2964776"/>
              <a:ext cx="60325" cy="1714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BE0E3">
                    <a:alpha val="57001"/>
                  </a:srgbClr>
                </a:gs>
                <a:gs pos="50000">
                  <a:srgbClr val="BBE0E3">
                    <a:gamma/>
                    <a:shade val="46275"/>
                    <a:invGamma/>
                  </a:srgbClr>
                </a:gs>
                <a:gs pos="100000">
                  <a:srgbClr val="BBE0E3">
                    <a:alpha val="57001"/>
                  </a:srgbClr>
                </a:gs>
              </a:gsLst>
              <a:lin ang="5400000" scaled="1"/>
            </a:gradFill>
            <a:ln w="952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344" name="Group 3"/>
            <p:cNvGrpSpPr>
              <a:grpSpLocks/>
            </p:cNvGrpSpPr>
            <p:nvPr/>
          </p:nvGrpSpPr>
          <p:grpSpPr bwMode="auto">
            <a:xfrm>
              <a:off x="8016875" y="252413"/>
              <a:ext cx="228600" cy="1884362"/>
              <a:chOff x="2725" y="36"/>
              <a:chExt cx="144" cy="1187"/>
            </a:xfrm>
          </p:grpSpPr>
          <p:sp>
            <p:nvSpPr>
              <p:cNvPr id="601" name="AutoShape 4"/>
              <p:cNvSpPr>
                <a:spLocks noChangeArrowheads="1"/>
              </p:cNvSpPr>
              <p:nvPr/>
            </p:nvSpPr>
            <p:spPr bwMode="auto">
              <a:xfrm rot="10800000">
                <a:off x="2725" y="70"/>
                <a:ext cx="144" cy="11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300 w 21600"/>
                  <a:gd name="T13" fmla="*/ 3316 h 21600"/>
                  <a:gd name="T14" fmla="*/ 18300 w 21600"/>
                  <a:gd name="T15" fmla="*/ 1828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047" y="21600"/>
                    </a:lnTo>
                    <a:lnTo>
                      <a:pt x="18553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60606"/>
                  </a:gs>
                  <a:gs pos="50000">
                    <a:srgbClr val="333333"/>
                  </a:gs>
                  <a:gs pos="100000">
                    <a:srgbClr val="060606"/>
                  </a:gs>
                </a:gsLst>
                <a:lin ang="0" scaled="1"/>
              </a:gradFill>
              <a:ln w="3175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en-US" kern="0">
                  <a:solidFill>
                    <a:sysClr val="windowText" lastClr="000000"/>
                  </a:solidFill>
                  <a:ea typeface="新細明體" charset="-120"/>
                </a:endParaRPr>
              </a:p>
            </p:txBody>
          </p:sp>
          <p:sp>
            <p:nvSpPr>
              <p:cNvPr id="602" name="AutoShape 5"/>
              <p:cNvSpPr>
                <a:spLocks noChangeArrowheads="1"/>
              </p:cNvSpPr>
              <p:nvPr/>
            </p:nvSpPr>
            <p:spPr bwMode="auto">
              <a:xfrm>
                <a:off x="2745" y="36"/>
                <a:ext cx="102" cy="102"/>
              </a:xfrm>
              <a:prstGeom prst="roundRect">
                <a:avLst>
                  <a:gd name="adj" fmla="val 28431"/>
                </a:avLst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45" name="Rectangle 8"/>
            <p:cNvSpPr>
              <a:spLocks noChangeArrowheads="1"/>
            </p:cNvSpPr>
            <p:nvPr/>
          </p:nvSpPr>
          <p:spPr bwMode="auto">
            <a:xfrm>
              <a:off x="6264275" y="2333625"/>
              <a:ext cx="2159000" cy="3670300"/>
            </a:xfrm>
            <a:prstGeom prst="rect">
              <a:avLst/>
            </a:prstGeom>
            <a:gradFill rotWithShape="1">
              <a:gsLst>
                <a:gs pos="0">
                  <a:srgbClr val="009CC3"/>
                </a:gs>
                <a:gs pos="50000">
                  <a:srgbClr val="00CCFF"/>
                </a:gs>
                <a:gs pos="100000">
                  <a:srgbClr val="009CC3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007A99"/>
              </a:prst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346" name="AutoShape 50"/>
            <p:cNvSpPr>
              <a:spLocks noChangeArrowheads="1"/>
            </p:cNvSpPr>
            <p:nvPr/>
          </p:nvSpPr>
          <p:spPr bwMode="auto">
            <a:xfrm rot="16200000">
              <a:off x="7126288" y="4800600"/>
              <a:ext cx="431800" cy="1908175"/>
            </a:xfrm>
            <a:prstGeom prst="flowChartDelay">
              <a:avLst/>
            </a:prstGeom>
            <a:solidFill>
              <a:srgbClr val="00CCFF">
                <a:alpha val="52156"/>
              </a:srgbClr>
            </a:solidFill>
            <a:ln w="1270">
              <a:noFill/>
              <a:miter lim="800000"/>
              <a:headEnd/>
              <a:tailEnd/>
            </a:ln>
            <a:effectLst>
              <a:prstShdw prst="shdw17" dist="12700" dir="16200000">
                <a:srgbClr val="007A99"/>
              </a:prst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347" name="AutoShape 51"/>
            <p:cNvSpPr>
              <a:spLocks noChangeArrowheads="1"/>
            </p:cNvSpPr>
            <p:nvPr/>
          </p:nvSpPr>
          <p:spPr bwMode="auto">
            <a:xfrm rot="5400000">
              <a:off x="7126288" y="1633537"/>
              <a:ext cx="431800" cy="1908175"/>
            </a:xfrm>
            <a:prstGeom prst="flowChartDelay">
              <a:avLst/>
            </a:prstGeom>
            <a:solidFill>
              <a:srgbClr val="00CCFF">
                <a:alpha val="52156"/>
              </a:srgbClr>
            </a:solidFill>
            <a:ln w="1270">
              <a:noFill/>
              <a:miter lim="800000"/>
              <a:headEnd/>
              <a:tailEnd/>
            </a:ln>
            <a:effectLst>
              <a:prstShdw prst="shdw17" dist="12700" dir="16200000">
                <a:srgbClr val="007A99"/>
              </a:prst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348" name="Rectangle 52" descr="深色垂直線"/>
            <p:cNvSpPr>
              <a:spLocks noChangeArrowheads="1"/>
            </p:cNvSpPr>
            <p:nvPr/>
          </p:nvSpPr>
          <p:spPr bwMode="auto">
            <a:xfrm>
              <a:off x="8004175" y="2243138"/>
              <a:ext cx="250825" cy="92075"/>
            </a:xfrm>
            <a:prstGeom prst="rect">
              <a:avLst/>
            </a:prstGeom>
            <a:pattFill prst="dkVert">
              <a:fgClr>
                <a:srgbClr val="FFCC00">
                  <a:alpha val="99001"/>
                </a:srgbClr>
              </a:fgClr>
              <a:bgClr>
                <a:srgbClr val="CC6600">
                  <a:alpha val="99001"/>
                </a:srgbClr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349" name="Oval 54"/>
            <p:cNvSpPr>
              <a:spLocks noChangeArrowheads="1"/>
            </p:cNvSpPr>
            <p:nvPr/>
          </p:nvSpPr>
          <p:spPr bwMode="auto">
            <a:xfrm>
              <a:off x="6062663" y="2908300"/>
              <a:ext cx="2519362" cy="2519363"/>
            </a:xfrm>
            <a:prstGeom prst="ellipse">
              <a:avLst/>
            </a:prstGeom>
            <a:gradFill rotWithShape="1">
              <a:gsLst>
                <a:gs pos="0">
                  <a:srgbClr val="00CCFF"/>
                </a:gs>
                <a:gs pos="100000">
                  <a:srgbClr val="009BC2"/>
                </a:gs>
              </a:gsLst>
              <a:path path="shape">
                <a:fillToRect l="50000" t="50000" r="50000" b="50000"/>
              </a:path>
            </a:gradFill>
            <a:ln w="12700">
              <a:noFill/>
              <a:round/>
              <a:headEnd/>
              <a:tailEnd/>
            </a:ln>
            <a:effectLst>
              <a:prstShdw prst="shdw17" dist="17961" dir="2700000">
                <a:srgbClr val="007A99"/>
              </a:prst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grpSp>
          <p:nvGrpSpPr>
            <p:cNvPr id="350" name="Group 62"/>
            <p:cNvGrpSpPr>
              <a:grpSpLocks/>
            </p:cNvGrpSpPr>
            <p:nvPr/>
          </p:nvGrpSpPr>
          <p:grpSpPr bwMode="auto">
            <a:xfrm>
              <a:off x="6554788" y="3460750"/>
              <a:ext cx="90487" cy="341313"/>
              <a:chOff x="1236" y="1593"/>
              <a:chExt cx="57" cy="215"/>
            </a:xfrm>
          </p:grpSpPr>
          <p:sp>
            <p:nvSpPr>
              <p:cNvPr id="597" name="Rectangle 63"/>
              <p:cNvSpPr>
                <a:spLocks noChangeArrowheads="1"/>
              </p:cNvSpPr>
              <p:nvPr/>
            </p:nvSpPr>
            <p:spPr bwMode="auto">
              <a:xfrm>
                <a:off x="1236" y="1706"/>
                <a:ext cx="57" cy="45"/>
              </a:xfrm>
              <a:prstGeom prst="rect">
                <a:avLst/>
              </a:prstGeom>
              <a:solidFill>
                <a:srgbClr val="003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8" name="Rectangle 64"/>
              <p:cNvSpPr>
                <a:spLocks noChangeArrowheads="1"/>
              </p:cNvSpPr>
              <p:nvPr/>
            </p:nvSpPr>
            <p:spPr bwMode="auto">
              <a:xfrm>
                <a:off x="1236" y="1593"/>
                <a:ext cx="57" cy="45"/>
              </a:xfrm>
              <a:prstGeom prst="rect">
                <a:avLst/>
              </a:prstGeom>
              <a:solidFill>
                <a:srgbClr val="003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9" name="Rectangle 65"/>
              <p:cNvSpPr>
                <a:spLocks noChangeArrowheads="1"/>
              </p:cNvSpPr>
              <p:nvPr/>
            </p:nvSpPr>
            <p:spPr bwMode="auto">
              <a:xfrm>
                <a:off x="1236" y="1650"/>
                <a:ext cx="57" cy="45"/>
              </a:xfrm>
              <a:prstGeom prst="rect">
                <a:avLst/>
              </a:prstGeom>
              <a:solidFill>
                <a:srgbClr val="003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" name="Rectangle 66"/>
              <p:cNvSpPr>
                <a:spLocks noChangeArrowheads="1"/>
              </p:cNvSpPr>
              <p:nvPr/>
            </p:nvSpPr>
            <p:spPr bwMode="auto">
              <a:xfrm>
                <a:off x="1236" y="1763"/>
                <a:ext cx="57" cy="45"/>
              </a:xfrm>
              <a:prstGeom prst="rect">
                <a:avLst/>
              </a:prstGeom>
              <a:solidFill>
                <a:srgbClr val="003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51" name="Group 67"/>
            <p:cNvGrpSpPr>
              <a:grpSpLocks/>
            </p:cNvGrpSpPr>
            <p:nvPr/>
          </p:nvGrpSpPr>
          <p:grpSpPr bwMode="auto">
            <a:xfrm>
              <a:off x="6554788" y="4541838"/>
              <a:ext cx="90487" cy="341312"/>
              <a:chOff x="1236" y="1593"/>
              <a:chExt cx="57" cy="215"/>
            </a:xfrm>
          </p:grpSpPr>
          <p:sp>
            <p:nvSpPr>
              <p:cNvPr id="593" name="Rectangle 68"/>
              <p:cNvSpPr>
                <a:spLocks noChangeArrowheads="1"/>
              </p:cNvSpPr>
              <p:nvPr/>
            </p:nvSpPr>
            <p:spPr bwMode="auto">
              <a:xfrm>
                <a:off x="1236" y="1706"/>
                <a:ext cx="57" cy="45"/>
              </a:xfrm>
              <a:prstGeom prst="rect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A965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4" name="Rectangle 69"/>
              <p:cNvSpPr>
                <a:spLocks noChangeArrowheads="1"/>
              </p:cNvSpPr>
              <p:nvPr/>
            </p:nvSpPr>
            <p:spPr bwMode="auto">
              <a:xfrm>
                <a:off x="1236" y="1593"/>
                <a:ext cx="57" cy="45"/>
              </a:xfrm>
              <a:prstGeom prst="rect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A965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5" name="Rectangle 70"/>
              <p:cNvSpPr>
                <a:spLocks noChangeArrowheads="1"/>
              </p:cNvSpPr>
              <p:nvPr/>
            </p:nvSpPr>
            <p:spPr bwMode="auto">
              <a:xfrm>
                <a:off x="1236" y="1650"/>
                <a:ext cx="57" cy="45"/>
              </a:xfrm>
              <a:prstGeom prst="rect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A965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6" name="Rectangle 71"/>
              <p:cNvSpPr>
                <a:spLocks noChangeArrowheads="1"/>
              </p:cNvSpPr>
              <p:nvPr/>
            </p:nvSpPr>
            <p:spPr bwMode="auto">
              <a:xfrm>
                <a:off x="1236" y="1763"/>
                <a:ext cx="57" cy="45"/>
              </a:xfrm>
              <a:prstGeom prst="rect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rgbClr val="A965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52" name="Group 72"/>
            <p:cNvGrpSpPr>
              <a:grpSpLocks/>
            </p:cNvGrpSpPr>
            <p:nvPr/>
          </p:nvGrpSpPr>
          <p:grpSpPr bwMode="auto">
            <a:xfrm>
              <a:off x="8129588" y="4422775"/>
              <a:ext cx="90487" cy="341313"/>
              <a:chOff x="1236" y="1593"/>
              <a:chExt cx="57" cy="215"/>
            </a:xfrm>
          </p:grpSpPr>
          <p:sp>
            <p:nvSpPr>
              <p:cNvPr id="589" name="Rectangle 73"/>
              <p:cNvSpPr>
                <a:spLocks noChangeArrowheads="1"/>
              </p:cNvSpPr>
              <p:nvPr/>
            </p:nvSpPr>
            <p:spPr bwMode="auto">
              <a:xfrm>
                <a:off x="1236" y="1706"/>
                <a:ext cx="57" cy="45"/>
              </a:xfrm>
              <a:prstGeom prst="rect">
                <a:avLst/>
              </a:prstGeom>
              <a:solidFill>
                <a:srgbClr val="003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0" name="Rectangle 74"/>
              <p:cNvSpPr>
                <a:spLocks noChangeArrowheads="1"/>
              </p:cNvSpPr>
              <p:nvPr/>
            </p:nvSpPr>
            <p:spPr bwMode="auto">
              <a:xfrm>
                <a:off x="1236" y="1593"/>
                <a:ext cx="57" cy="45"/>
              </a:xfrm>
              <a:prstGeom prst="rect">
                <a:avLst/>
              </a:prstGeom>
              <a:solidFill>
                <a:srgbClr val="003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1" name="Rectangle 75"/>
              <p:cNvSpPr>
                <a:spLocks noChangeArrowheads="1"/>
              </p:cNvSpPr>
              <p:nvPr/>
            </p:nvSpPr>
            <p:spPr bwMode="auto">
              <a:xfrm>
                <a:off x="1236" y="1650"/>
                <a:ext cx="57" cy="45"/>
              </a:xfrm>
              <a:prstGeom prst="rect">
                <a:avLst/>
              </a:prstGeom>
              <a:solidFill>
                <a:srgbClr val="003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2" name="Rectangle 76"/>
              <p:cNvSpPr>
                <a:spLocks noChangeArrowheads="1"/>
              </p:cNvSpPr>
              <p:nvPr/>
            </p:nvSpPr>
            <p:spPr bwMode="auto">
              <a:xfrm>
                <a:off x="1236" y="1763"/>
                <a:ext cx="57" cy="45"/>
              </a:xfrm>
              <a:prstGeom prst="rect">
                <a:avLst/>
              </a:prstGeom>
              <a:solidFill>
                <a:srgbClr val="003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53" name="Group 77"/>
            <p:cNvGrpSpPr>
              <a:grpSpLocks/>
            </p:cNvGrpSpPr>
            <p:nvPr/>
          </p:nvGrpSpPr>
          <p:grpSpPr bwMode="auto">
            <a:xfrm>
              <a:off x="6554788" y="4000500"/>
              <a:ext cx="90487" cy="341313"/>
              <a:chOff x="1236" y="1593"/>
              <a:chExt cx="57" cy="215"/>
            </a:xfrm>
          </p:grpSpPr>
          <p:sp>
            <p:nvSpPr>
              <p:cNvPr id="585" name="Rectangle 78"/>
              <p:cNvSpPr>
                <a:spLocks noChangeArrowheads="1"/>
              </p:cNvSpPr>
              <p:nvPr/>
            </p:nvSpPr>
            <p:spPr bwMode="auto">
              <a:xfrm>
                <a:off x="1236" y="1706"/>
                <a:ext cx="57" cy="45"/>
              </a:xfrm>
              <a:prstGeom prst="rect">
                <a:avLst/>
              </a:prstGeom>
              <a:gradFill rotWithShape="1">
                <a:gsLst>
                  <a:gs pos="0">
                    <a:srgbClr val="008000"/>
                  </a:gs>
                  <a:gs pos="100000">
                    <a:srgbClr val="005500"/>
                  </a:gs>
                </a:gsLst>
                <a:path path="rect">
                  <a:fillToRect r="100000" b="10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6" name="Rectangle 79"/>
              <p:cNvSpPr>
                <a:spLocks noChangeArrowheads="1"/>
              </p:cNvSpPr>
              <p:nvPr/>
            </p:nvSpPr>
            <p:spPr bwMode="auto">
              <a:xfrm>
                <a:off x="1236" y="1593"/>
                <a:ext cx="57" cy="45"/>
              </a:xfrm>
              <a:prstGeom prst="rect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A9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7" name="Rectangle 80"/>
              <p:cNvSpPr>
                <a:spLocks noChangeArrowheads="1"/>
              </p:cNvSpPr>
              <p:nvPr/>
            </p:nvSpPr>
            <p:spPr bwMode="auto">
              <a:xfrm>
                <a:off x="1236" y="1650"/>
                <a:ext cx="57" cy="45"/>
              </a:xfrm>
              <a:prstGeom prst="rect">
                <a:avLst/>
              </a:prstGeom>
              <a:gradFill rotWithShape="1">
                <a:gsLst>
                  <a:gs pos="0">
                    <a:srgbClr val="008000"/>
                  </a:gs>
                  <a:gs pos="100000">
                    <a:srgbClr val="005500"/>
                  </a:gs>
                </a:gsLst>
                <a:path path="rect">
                  <a:fillToRect r="100000" b="10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8" name="Rectangle 81"/>
              <p:cNvSpPr>
                <a:spLocks noChangeArrowheads="1"/>
              </p:cNvSpPr>
              <p:nvPr/>
            </p:nvSpPr>
            <p:spPr bwMode="auto">
              <a:xfrm>
                <a:off x="1236" y="1763"/>
                <a:ext cx="57" cy="45"/>
              </a:xfrm>
              <a:prstGeom prst="rect">
                <a:avLst/>
              </a:prstGeom>
              <a:solidFill>
                <a:srgbClr val="0033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54" name="Group 82"/>
            <p:cNvGrpSpPr>
              <a:grpSpLocks/>
            </p:cNvGrpSpPr>
            <p:nvPr/>
          </p:nvGrpSpPr>
          <p:grpSpPr bwMode="auto">
            <a:xfrm rot="1800000">
              <a:off x="8458200" y="393700"/>
              <a:ext cx="228600" cy="1884363"/>
              <a:chOff x="2725" y="36"/>
              <a:chExt cx="144" cy="1187"/>
            </a:xfrm>
          </p:grpSpPr>
          <p:sp>
            <p:nvSpPr>
              <p:cNvPr id="583" name="AutoShape 83"/>
              <p:cNvSpPr>
                <a:spLocks noChangeArrowheads="1"/>
              </p:cNvSpPr>
              <p:nvPr/>
            </p:nvSpPr>
            <p:spPr bwMode="auto">
              <a:xfrm rot="10800000">
                <a:off x="2720" y="69"/>
                <a:ext cx="144" cy="11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300 w 21600"/>
                  <a:gd name="T13" fmla="*/ 3316 h 21600"/>
                  <a:gd name="T14" fmla="*/ 18300 w 21600"/>
                  <a:gd name="T15" fmla="*/ 1828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3047" y="21600"/>
                    </a:lnTo>
                    <a:lnTo>
                      <a:pt x="18553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60606"/>
                  </a:gs>
                  <a:gs pos="50000">
                    <a:srgbClr val="333333"/>
                  </a:gs>
                  <a:gs pos="100000">
                    <a:srgbClr val="060606"/>
                  </a:gs>
                </a:gsLst>
                <a:lin ang="0" scaled="1"/>
              </a:gradFill>
              <a:ln w="3175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en-US" kern="0">
                  <a:solidFill>
                    <a:sysClr val="windowText" lastClr="000000"/>
                  </a:solidFill>
                  <a:ea typeface="新細明體" charset="-120"/>
                </a:endParaRPr>
              </a:p>
            </p:txBody>
          </p:sp>
          <p:sp>
            <p:nvSpPr>
              <p:cNvPr id="584" name="AutoShape 84"/>
              <p:cNvSpPr>
                <a:spLocks noChangeArrowheads="1"/>
              </p:cNvSpPr>
              <p:nvPr/>
            </p:nvSpPr>
            <p:spPr bwMode="auto">
              <a:xfrm>
                <a:off x="2745" y="36"/>
                <a:ext cx="102" cy="102"/>
              </a:xfrm>
              <a:prstGeom prst="roundRect">
                <a:avLst>
                  <a:gd name="adj" fmla="val 28431"/>
                </a:avLst>
              </a:pr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55" name="Rectangle 85"/>
            <p:cNvSpPr>
              <a:spLocks noChangeArrowheads="1"/>
            </p:cNvSpPr>
            <p:nvPr/>
          </p:nvSpPr>
          <p:spPr bwMode="auto">
            <a:xfrm>
              <a:off x="6556375" y="4090988"/>
              <a:ext cx="90488" cy="71437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9200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356" name="Rectangle 86"/>
            <p:cNvSpPr>
              <a:spLocks noChangeArrowheads="1"/>
            </p:cNvSpPr>
            <p:nvPr/>
          </p:nvSpPr>
          <p:spPr bwMode="auto">
            <a:xfrm>
              <a:off x="6556375" y="4179888"/>
              <a:ext cx="90488" cy="71437"/>
            </a:xfrm>
            <a:prstGeom prst="rect">
              <a:avLst/>
            </a:prstGeom>
            <a:gradFill rotWithShape="1">
              <a:gsLst>
                <a:gs pos="0">
                  <a:srgbClr val="FFFF00"/>
                </a:gs>
                <a:gs pos="100000">
                  <a:srgbClr val="A9A900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grpSp>
          <p:nvGrpSpPr>
            <p:cNvPr id="357" name="Group 87"/>
            <p:cNvGrpSpPr>
              <a:grpSpLocks/>
            </p:cNvGrpSpPr>
            <p:nvPr/>
          </p:nvGrpSpPr>
          <p:grpSpPr bwMode="auto">
            <a:xfrm>
              <a:off x="6900863" y="3198813"/>
              <a:ext cx="1079500" cy="1946275"/>
              <a:chOff x="2064" y="1911"/>
              <a:chExt cx="680" cy="1226"/>
            </a:xfrm>
          </p:grpSpPr>
          <p:sp>
            <p:nvSpPr>
              <p:cNvPr id="568" name="Rectangle 88"/>
              <p:cNvSpPr>
                <a:spLocks noChangeArrowheads="1"/>
              </p:cNvSpPr>
              <p:nvPr/>
            </p:nvSpPr>
            <p:spPr bwMode="auto">
              <a:xfrm>
                <a:off x="2064" y="1911"/>
                <a:ext cx="680" cy="1224"/>
              </a:xfrm>
              <a:prstGeom prst="rect">
                <a:avLst/>
              </a:prstGeom>
              <a:gradFill rotWithShape="1">
                <a:gsLst>
                  <a:gs pos="0">
                    <a:srgbClr val="00CCFF"/>
                  </a:gs>
                  <a:gs pos="100000">
                    <a:srgbClr val="00CCFF">
                      <a:gamma/>
                      <a:shade val="6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2700">
                <a:noFill/>
                <a:miter lim="800000"/>
                <a:headEnd/>
                <a:tailEnd/>
              </a:ln>
              <a:effectLst>
                <a:prstShdw prst="shdw17" dist="17961" dir="13500000">
                  <a:srgbClr val="5F5F5F">
                    <a:alpha val="50000"/>
                  </a:srgbClr>
                </a:prstShdw>
              </a:effec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69" name="Rectangle 89"/>
              <p:cNvSpPr>
                <a:spLocks noChangeArrowheads="1"/>
              </p:cNvSpPr>
              <p:nvPr/>
            </p:nvSpPr>
            <p:spPr bwMode="auto">
              <a:xfrm>
                <a:off x="2093" y="3123"/>
                <a:ext cx="635" cy="14"/>
              </a:xfrm>
              <a:prstGeom prst="rect">
                <a:avLst/>
              </a:prstGeom>
              <a:solidFill>
                <a:srgbClr val="808080"/>
              </a:soli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570" name="Rectangle 90"/>
              <p:cNvSpPr>
                <a:spLocks noChangeArrowheads="1"/>
              </p:cNvSpPr>
              <p:nvPr/>
            </p:nvSpPr>
            <p:spPr bwMode="auto">
              <a:xfrm>
                <a:off x="2064" y="1911"/>
                <a:ext cx="317" cy="14"/>
              </a:xfrm>
              <a:prstGeom prst="rect">
                <a:avLst/>
              </a:prstGeom>
              <a:solidFill>
                <a:srgbClr val="808080"/>
              </a:solidFill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571" name="Group 91"/>
              <p:cNvGrpSpPr>
                <a:grpSpLocks/>
              </p:cNvGrpSpPr>
              <p:nvPr/>
            </p:nvGrpSpPr>
            <p:grpSpPr bwMode="auto">
              <a:xfrm>
                <a:off x="2409" y="1911"/>
                <a:ext cx="317" cy="36"/>
                <a:chOff x="3311" y="1616"/>
                <a:chExt cx="317" cy="36"/>
              </a:xfrm>
            </p:grpSpPr>
            <p:sp>
              <p:nvSpPr>
                <p:cNvPr id="581" name="Rectangle 92"/>
                <p:cNvSpPr>
                  <a:spLocks noChangeArrowheads="1"/>
                </p:cNvSpPr>
                <p:nvPr/>
              </p:nvSpPr>
              <p:spPr bwMode="auto">
                <a:xfrm>
                  <a:off x="3311" y="1616"/>
                  <a:ext cx="317" cy="14"/>
                </a:xfrm>
                <a:prstGeom prst="rect">
                  <a:avLst/>
                </a:prstGeom>
                <a:solidFill>
                  <a:srgbClr val="808080"/>
                </a:solidFill>
                <a:ln w="317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82" name="AutoShape 93"/>
                <p:cNvSpPr>
                  <a:spLocks noChangeArrowheads="1"/>
                </p:cNvSpPr>
                <p:nvPr/>
              </p:nvSpPr>
              <p:spPr bwMode="auto">
                <a:xfrm rot="5400000">
                  <a:off x="3459" y="1595"/>
                  <a:ext cx="22" cy="91"/>
                </a:xfrm>
                <a:prstGeom prst="flowChartDelay">
                  <a:avLst/>
                </a:prstGeom>
                <a:gradFill rotWithShape="1">
                  <a:gsLst>
                    <a:gs pos="0">
                      <a:srgbClr val="969696">
                        <a:gamma/>
                        <a:shade val="46275"/>
                        <a:invGamma/>
                      </a:srgbClr>
                    </a:gs>
                    <a:gs pos="50000">
                      <a:srgbClr val="969696">
                        <a:alpha val="99001"/>
                      </a:srgbClr>
                    </a:gs>
                    <a:gs pos="100000">
                      <a:srgbClr val="969696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rot="10800000" vert="eaVert"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algn="ctr" eaLnBrk="1" hangingPunct="1"/>
                  <a:endParaRPr lang="zh-TW" altLang="zh-TW" sz="800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572" name="AutoShape 94" descr="深色水平線"/>
              <p:cNvSpPr>
                <a:spLocks noChangeArrowheads="1"/>
              </p:cNvSpPr>
              <p:nvPr/>
            </p:nvSpPr>
            <p:spPr bwMode="auto">
              <a:xfrm rot="10800000">
                <a:off x="2504" y="3068"/>
                <a:ext cx="122" cy="59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pattFill prst="dkHorz">
                <a:fgClr>
                  <a:srgbClr val="808080"/>
                </a:fgClr>
                <a:bgClr>
                  <a:srgbClr val="000000"/>
                </a:bgClr>
              </a:patt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 kern="0">
                  <a:solidFill>
                    <a:srgbClr val="000000"/>
                  </a:solidFill>
                  <a:latin typeface="Arial" pitchFamily="34" charset="0"/>
                  <a:ea typeface="新細明體" charset="-120"/>
                </a:endParaRPr>
              </a:p>
            </p:txBody>
          </p:sp>
          <p:sp>
            <p:nvSpPr>
              <p:cNvPr id="573" name="AutoShape 95" descr="深色水平線"/>
              <p:cNvSpPr>
                <a:spLocks noChangeArrowheads="1"/>
              </p:cNvSpPr>
              <p:nvPr/>
            </p:nvSpPr>
            <p:spPr bwMode="auto">
              <a:xfrm>
                <a:off x="2157" y="1920"/>
                <a:ext cx="122" cy="59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pattFill prst="dkHorz">
                <a:fgClr>
                  <a:srgbClr val="808080"/>
                </a:fgClr>
                <a:bgClr>
                  <a:srgbClr val="000000"/>
                </a:bgClr>
              </a:patt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TW" altLang="en-US" kern="0">
                  <a:solidFill>
                    <a:srgbClr val="000000"/>
                  </a:solidFill>
                  <a:latin typeface="Arial" pitchFamily="34" charset="0"/>
                  <a:ea typeface="新細明體" charset="-120"/>
                </a:endParaRPr>
              </a:p>
            </p:txBody>
          </p:sp>
          <p:sp>
            <p:nvSpPr>
              <p:cNvPr id="574" name="AutoShape 96"/>
              <p:cNvSpPr>
                <a:spLocks noChangeArrowheads="1"/>
              </p:cNvSpPr>
              <p:nvPr/>
            </p:nvSpPr>
            <p:spPr bwMode="auto">
              <a:xfrm rot="16200000">
                <a:off x="2220" y="3070"/>
                <a:ext cx="22" cy="91"/>
              </a:xfrm>
              <a:prstGeom prst="flowChartDelay">
                <a:avLst/>
              </a:prstGeom>
              <a:gradFill rotWithShape="1">
                <a:gsLst>
                  <a:gs pos="0">
                    <a:srgbClr val="969696">
                      <a:gamma/>
                      <a:shade val="46275"/>
                      <a:invGamma/>
                    </a:srgbClr>
                  </a:gs>
                  <a:gs pos="50000">
                    <a:srgbClr val="969696">
                      <a:alpha val="99001"/>
                    </a:srgbClr>
                  </a:gs>
                  <a:gs pos="100000">
                    <a:srgbClr val="969696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algn="ctr" eaLnBrk="1" hangingPunct="1"/>
                <a:endParaRPr lang="zh-TW" altLang="zh-TW" sz="800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575" name="Group 97"/>
              <p:cNvGrpSpPr>
                <a:grpSpLocks/>
              </p:cNvGrpSpPr>
              <p:nvPr/>
            </p:nvGrpSpPr>
            <p:grpSpPr bwMode="auto">
              <a:xfrm>
                <a:off x="2073" y="1982"/>
                <a:ext cx="317" cy="1127"/>
                <a:chOff x="2029" y="106"/>
                <a:chExt cx="317" cy="1127"/>
              </a:xfrm>
            </p:grpSpPr>
            <p:sp>
              <p:nvSpPr>
                <p:cNvPr id="579" name="AutoShape 98"/>
                <p:cNvSpPr>
                  <a:spLocks noChangeArrowheads="1"/>
                </p:cNvSpPr>
                <p:nvPr/>
              </p:nvSpPr>
              <p:spPr bwMode="auto">
                <a:xfrm>
                  <a:off x="2029" y="106"/>
                  <a:ext cx="317" cy="1079"/>
                </a:xfrm>
                <a:prstGeom prst="roundRect">
                  <a:avLst>
                    <a:gd name="adj" fmla="val 9778"/>
                  </a:avLst>
                </a:prstGeom>
                <a:gradFill rotWithShape="1">
                  <a:gsLst>
                    <a:gs pos="0">
                      <a:srgbClr val="FFFF99">
                        <a:gamma/>
                        <a:shade val="54118"/>
                        <a:invGamma/>
                      </a:srgbClr>
                    </a:gs>
                    <a:gs pos="50000">
                      <a:srgbClr val="FFFF99"/>
                    </a:gs>
                    <a:gs pos="100000">
                      <a:srgbClr val="FFFF99">
                        <a:gamma/>
                        <a:shade val="54118"/>
                        <a:invGamma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1600" kern="0">
                      <a:solidFill>
                        <a:srgbClr val="000000"/>
                      </a:solidFill>
                      <a:latin typeface="Arial" pitchFamily="34" charset="0"/>
                      <a:ea typeface="新細明體" charset="-120"/>
                    </a:rPr>
                    <a:t>AA</a:t>
                  </a:r>
                </a:p>
              </p:txBody>
            </p:sp>
            <p:sp>
              <p:nvSpPr>
                <p:cNvPr id="580" name="AutoShape 99"/>
                <p:cNvSpPr>
                  <a:spLocks noChangeArrowheads="1"/>
                </p:cNvSpPr>
                <p:nvPr/>
              </p:nvSpPr>
              <p:spPr bwMode="auto">
                <a:xfrm>
                  <a:off x="2125" y="1183"/>
                  <a:ext cx="125" cy="50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C0C0C0">
                        <a:gamma/>
                        <a:shade val="46275"/>
                        <a:invGamma/>
                      </a:srgbClr>
                    </a:gs>
                    <a:gs pos="50000">
                      <a:srgbClr val="C0C0C0"/>
                    </a:gs>
                    <a:gs pos="100000">
                      <a:srgbClr val="C0C0C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576" name="Group 100"/>
              <p:cNvGrpSpPr>
                <a:grpSpLocks/>
              </p:cNvGrpSpPr>
              <p:nvPr/>
            </p:nvGrpSpPr>
            <p:grpSpPr bwMode="auto">
              <a:xfrm rot="10800000">
                <a:off x="2410" y="1947"/>
                <a:ext cx="317" cy="1127"/>
                <a:chOff x="2029" y="106"/>
                <a:chExt cx="317" cy="1127"/>
              </a:xfrm>
            </p:grpSpPr>
            <p:sp>
              <p:nvSpPr>
                <p:cNvPr id="577" name="AutoShape 101"/>
                <p:cNvSpPr>
                  <a:spLocks noChangeArrowheads="1"/>
                </p:cNvSpPr>
                <p:nvPr/>
              </p:nvSpPr>
              <p:spPr bwMode="auto">
                <a:xfrm>
                  <a:off x="2029" y="106"/>
                  <a:ext cx="317" cy="1079"/>
                </a:xfrm>
                <a:prstGeom prst="roundRect">
                  <a:avLst>
                    <a:gd name="adj" fmla="val 9778"/>
                  </a:avLst>
                </a:prstGeom>
                <a:gradFill rotWithShape="1">
                  <a:gsLst>
                    <a:gs pos="0">
                      <a:srgbClr val="FFFF99">
                        <a:gamma/>
                        <a:shade val="54118"/>
                        <a:invGamma/>
                      </a:srgbClr>
                    </a:gs>
                    <a:gs pos="50000">
                      <a:srgbClr val="FFFF99"/>
                    </a:gs>
                    <a:gs pos="100000">
                      <a:srgbClr val="FFFF99">
                        <a:gamma/>
                        <a:shade val="54118"/>
                        <a:invGamma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TW" sz="1600" kern="0">
                      <a:solidFill>
                        <a:srgbClr val="000000"/>
                      </a:solidFill>
                      <a:latin typeface="Arial" pitchFamily="34" charset="0"/>
                      <a:ea typeface="新細明體" charset="-120"/>
                    </a:rPr>
                    <a:t>AA</a:t>
                  </a:r>
                </a:p>
              </p:txBody>
            </p:sp>
            <p:sp>
              <p:nvSpPr>
                <p:cNvPr id="578" name="AutoShape 102"/>
                <p:cNvSpPr>
                  <a:spLocks noChangeArrowheads="1"/>
                </p:cNvSpPr>
                <p:nvPr/>
              </p:nvSpPr>
              <p:spPr bwMode="auto">
                <a:xfrm>
                  <a:off x="2125" y="1173"/>
                  <a:ext cx="125" cy="50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C0C0C0">
                        <a:gamma/>
                        <a:shade val="46275"/>
                        <a:invGamma/>
                      </a:srgbClr>
                    </a:gs>
                    <a:gs pos="50000">
                      <a:srgbClr val="C0C0C0"/>
                    </a:gs>
                    <a:gs pos="100000">
                      <a:srgbClr val="C0C0C0">
                        <a:gamma/>
                        <a:shade val="46275"/>
                        <a:invGamma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358" name="Group 165"/>
            <p:cNvGrpSpPr>
              <a:grpSpLocks/>
            </p:cNvGrpSpPr>
            <p:nvPr/>
          </p:nvGrpSpPr>
          <p:grpSpPr bwMode="auto">
            <a:xfrm>
              <a:off x="8002588" y="5489575"/>
              <a:ext cx="277812" cy="474663"/>
              <a:chOff x="2724" y="3354"/>
              <a:chExt cx="175" cy="299"/>
            </a:xfrm>
          </p:grpSpPr>
          <p:sp>
            <p:nvSpPr>
              <p:cNvPr id="566" name="Rectangle 166"/>
              <p:cNvSpPr>
                <a:spLocks noChangeArrowheads="1"/>
              </p:cNvSpPr>
              <p:nvPr/>
            </p:nvSpPr>
            <p:spPr bwMode="auto">
              <a:xfrm rot="10800000">
                <a:off x="2724" y="3354"/>
                <a:ext cx="86" cy="2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zh-TW" sz="700" kern="0">
                    <a:solidFill>
                      <a:srgbClr val="000000"/>
                    </a:solidFill>
                    <a:ea typeface="新細明體" charset="-120"/>
                  </a:rPr>
                  <a:t>+Vs</a:t>
                </a:r>
              </a:p>
            </p:txBody>
          </p:sp>
          <p:sp>
            <p:nvSpPr>
              <p:cNvPr id="567" name="Rectangle 167"/>
              <p:cNvSpPr>
                <a:spLocks noChangeArrowheads="1"/>
              </p:cNvSpPr>
              <p:nvPr/>
            </p:nvSpPr>
            <p:spPr bwMode="auto">
              <a:xfrm rot="10800000">
                <a:off x="2813" y="3359"/>
                <a:ext cx="86" cy="2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zh-TW" sz="700" kern="0">
                    <a:solidFill>
                      <a:srgbClr val="000000"/>
                    </a:solidFill>
                    <a:ea typeface="新細明體" charset="-120"/>
                  </a:rPr>
                  <a:t>GND</a:t>
                </a:r>
              </a:p>
            </p:txBody>
          </p:sp>
        </p:grpSp>
        <p:sp>
          <p:nvSpPr>
            <p:cNvPr id="359" name="Rectangle 169"/>
            <p:cNvSpPr>
              <a:spLocks noChangeArrowheads="1"/>
            </p:cNvSpPr>
            <p:nvPr/>
          </p:nvSpPr>
          <p:spPr bwMode="auto">
            <a:xfrm>
              <a:off x="8002588" y="2065338"/>
              <a:ext cx="250825" cy="192087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50000">
                  <a:srgbClr val="000000">
                    <a:gamma/>
                    <a:tint val="72941"/>
                    <a:invGamma/>
                  </a:srgbClr>
                </a:gs>
                <a:gs pos="100000">
                  <a:srgbClr val="000000"/>
                </a:gs>
              </a:gsLst>
              <a:lin ang="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  <a:latin typeface="Arial" pitchFamily="34" charset="0"/>
              </a:endParaRPr>
            </a:p>
          </p:txBody>
        </p:sp>
        <p:grpSp>
          <p:nvGrpSpPr>
            <p:cNvPr id="360" name="Group 265"/>
            <p:cNvGrpSpPr>
              <a:grpSpLocks/>
            </p:cNvGrpSpPr>
            <p:nvPr/>
          </p:nvGrpSpPr>
          <p:grpSpPr bwMode="auto">
            <a:xfrm>
              <a:off x="6410325" y="6021388"/>
              <a:ext cx="1889125" cy="323850"/>
              <a:chOff x="1169" y="3692"/>
              <a:chExt cx="1190" cy="204"/>
            </a:xfrm>
          </p:grpSpPr>
          <p:grpSp>
            <p:nvGrpSpPr>
              <p:cNvPr id="431" name="Group 266"/>
              <p:cNvGrpSpPr>
                <a:grpSpLocks/>
              </p:cNvGrpSpPr>
              <p:nvPr/>
            </p:nvGrpSpPr>
            <p:grpSpPr bwMode="auto">
              <a:xfrm rot="10800000">
                <a:off x="1487" y="3692"/>
                <a:ext cx="79" cy="204"/>
                <a:chOff x="910" y="658"/>
                <a:chExt cx="79" cy="204"/>
              </a:xfrm>
            </p:grpSpPr>
            <p:sp>
              <p:nvSpPr>
                <p:cNvPr id="558" name="Rectangle 267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9" name="Rectangle 268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0" name="Rectangle 269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1" name="Rectangle 270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62" name="Rectangle 271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563" name="Group 272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564" name="Oval 273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65" name="Rectangle 274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32" name="Group 275"/>
              <p:cNvGrpSpPr>
                <a:grpSpLocks/>
              </p:cNvGrpSpPr>
              <p:nvPr/>
            </p:nvGrpSpPr>
            <p:grpSpPr bwMode="auto">
              <a:xfrm rot="10800000">
                <a:off x="1407" y="3692"/>
                <a:ext cx="79" cy="204"/>
                <a:chOff x="910" y="658"/>
                <a:chExt cx="79" cy="204"/>
              </a:xfrm>
            </p:grpSpPr>
            <p:sp>
              <p:nvSpPr>
                <p:cNvPr id="550" name="Rectangle 276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1" name="Rectangle 277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2" name="Rectangle 278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3" name="Rectangle 279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54" name="Rectangle 280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555" name="Group 281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556" name="Oval 282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57" name="Rectangle 283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33" name="Group 284"/>
              <p:cNvGrpSpPr>
                <a:grpSpLocks/>
              </p:cNvGrpSpPr>
              <p:nvPr/>
            </p:nvGrpSpPr>
            <p:grpSpPr bwMode="auto">
              <a:xfrm rot="10800000">
                <a:off x="1328" y="3692"/>
                <a:ext cx="79" cy="204"/>
                <a:chOff x="910" y="658"/>
                <a:chExt cx="79" cy="204"/>
              </a:xfrm>
            </p:grpSpPr>
            <p:sp>
              <p:nvSpPr>
                <p:cNvPr id="542" name="Rectangle 285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3" name="Rectangle 286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4" name="Rectangle 287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5" name="Rectangle 288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46" name="Rectangle 289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547" name="Group 290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548" name="Oval 291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49" name="Rectangle 292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34" name="Group 293"/>
              <p:cNvGrpSpPr>
                <a:grpSpLocks/>
              </p:cNvGrpSpPr>
              <p:nvPr/>
            </p:nvGrpSpPr>
            <p:grpSpPr bwMode="auto">
              <a:xfrm rot="10800000">
                <a:off x="1248" y="3692"/>
                <a:ext cx="79" cy="204"/>
                <a:chOff x="910" y="658"/>
                <a:chExt cx="79" cy="204"/>
              </a:xfrm>
            </p:grpSpPr>
            <p:sp>
              <p:nvSpPr>
                <p:cNvPr id="534" name="Rectangle 294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35" name="Rectangle 295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36" name="Rectangle 296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37" name="Rectangle 297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38" name="Rectangle 298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539" name="Group 299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540" name="Oval 300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41" name="Rectangle 301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35" name="Group 302"/>
              <p:cNvGrpSpPr>
                <a:grpSpLocks/>
              </p:cNvGrpSpPr>
              <p:nvPr/>
            </p:nvGrpSpPr>
            <p:grpSpPr bwMode="auto">
              <a:xfrm rot="10800000">
                <a:off x="1169" y="3692"/>
                <a:ext cx="79" cy="204"/>
                <a:chOff x="910" y="658"/>
                <a:chExt cx="79" cy="204"/>
              </a:xfrm>
            </p:grpSpPr>
            <p:sp>
              <p:nvSpPr>
                <p:cNvPr id="526" name="Rectangle 303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7" name="Rectangle 304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8" name="Rectangle 305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9" name="Rectangle 306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30" name="Rectangle 307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531" name="Group 308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532" name="Oval 309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33" name="Rectangle 310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36" name="Group 311"/>
              <p:cNvGrpSpPr>
                <a:grpSpLocks/>
              </p:cNvGrpSpPr>
              <p:nvPr/>
            </p:nvGrpSpPr>
            <p:grpSpPr bwMode="auto">
              <a:xfrm rot="10800000">
                <a:off x="1884" y="3692"/>
                <a:ext cx="79" cy="204"/>
                <a:chOff x="910" y="658"/>
                <a:chExt cx="79" cy="204"/>
              </a:xfrm>
            </p:grpSpPr>
            <p:sp>
              <p:nvSpPr>
                <p:cNvPr id="518" name="Rectangle 312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9" name="Rectangle 313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0" name="Rectangle 314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1" name="Rectangle 315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22" name="Rectangle 316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523" name="Group 317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524" name="Oval 318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25" name="Rectangle 319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37" name="Group 320"/>
              <p:cNvGrpSpPr>
                <a:grpSpLocks/>
              </p:cNvGrpSpPr>
              <p:nvPr/>
            </p:nvGrpSpPr>
            <p:grpSpPr bwMode="auto">
              <a:xfrm rot="10800000">
                <a:off x="1804" y="3692"/>
                <a:ext cx="79" cy="204"/>
                <a:chOff x="910" y="658"/>
                <a:chExt cx="79" cy="204"/>
              </a:xfrm>
            </p:grpSpPr>
            <p:sp>
              <p:nvSpPr>
                <p:cNvPr id="510" name="Rectangle 321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1" name="Rectangle 322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2" name="Rectangle 323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3" name="Rectangle 324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14" name="Rectangle 325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515" name="Group 326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516" name="Oval 327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17" name="Rectangle 328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38" name="Group 329"/>
              <p:cNvGrpSpPr>
                <a:grpSpLocks/>
              </p:cNvGrpSpPr>
              <p:nvPr/>
            </p:nvGrpSpPr>
            <p:grpSpPr bwMode="auto">
              <a:xfrm rot="10800000">
                <a:off x="1725" y="3692"/>
                <a:ext cx="79" cy="204"/>
                <a:chOff x="910" y="658"/>
                <a:chExt cx="79" cy="204"/>
              </a:xfrm>
            </p:grpSpPr>
            <p:sp>
              <p:nvSpPr>
                <p:cNvPr id="502" name="Rectangle 330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03" name="Rectangle 331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04" name="Rectangle 332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05" name="Rectangle 333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506" name="Rectangle 334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507" name="Group 335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508" name="Oval 336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09" name="Rectangle 337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39" name="Group 338"/>
              <p:cNvGrpSpPr>
                <a:grpSpLocks/>
              </p:cNvGrpSpPr>
              <p:nvPr/>
            </p:nvGrpSpPr>
            <p:grpSpPr bwMode="auto">
              <a:xfrm rot="10800000">
                <a:off x="1645" y="3692"/>
                <a:ext cx="79" cy="204"/>
                <a:chOff x="910" y="658"/>
                <a:chExt cx="79" cy="204"/>
              </a:xfrm>
            </p:grpSpPr>
            <p:sp>
              <p:nvSpPr>
                <p:cNvPr id="494" name="Rectangle 339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95" name="Rectangle 340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96" name="Rectangle 341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97" name="Rectangle 342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98" name="Rectangle 343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499" name="Group 344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500" name="Oval 345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501" name="Rectangle 346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40" name="Group 347"/>
              <p:cNvGrpSpPr>
                <a:grpSpLocks/>
              </p:cNvGrpSpPr>
              <p:nvPr/>
            </p:nvGrpSpPr>
            <p:grpSpPr bwMode="auto">
              <a:xfrm rot="10800000">
                <a:off x="1566" y="3692"/>
                <a:ext cx="79" cy="204"/>
                <a:chOff x="910" y="658"/>
                <a:chExt cx="79" cy="204"/>
              </a:xfrm>
            </p:grpSpPr>
            <p:sp>
              <p:nvSpPr>
                <p:cNvPr id="486" name="Rectangle 348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87" name="Rectangle 349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88" name="Rectangle 350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89" name="Rectangle 351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90" name="Rectangle 352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491" name="Group 353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492" name="Oval 354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493" name="Rectangle 355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41" name="Group 356"/>
              <p:cNvGrpSpPr>
                <a:grpSpLocks/>
              </p:cNvGrpSpPr>
              <p:nvPr/>
            </p:nvGrpSpPr>
            <p:grpSpPr bwMode="auto">
              <a:xfrm rot="10800000">
                <a:off x="2280" y="3692"/>
                <a:ext cx="79" cy="204"/>
                <a:chOff x="910" y="658"/>
                <a:chExt cx="79" cy="204"/>
              </a:xfrm>
            </p:grpSpPr>
            <p:sp>
              <p:nvSpPr>
                <p:cNvPr id="478" name="Rectangle 357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79" name="Rectangle 358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80" name="Rectangle 359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81" name="Rectangle 360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82" name="Rectangle 361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483" name="Group 362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484" name="Oval 363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485" name="Rectangle 364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42" name="Group 365"/>
              <p:cNvGrpSpPr>
                <a:grpSpLocks/>
              </p:cNvGrpSpPr>
              <p:nvPr/>
            </p:nvGrpSpPr>
            <p:grpSpPr bwMode="auto">
              <a:xfrm rot="10800000">
                <a:off x="2200" y="3692"/>
                <a:ext cx="79" cy="204"/>
                <a:chOff x="910" y="658"/>
                <a:chExt cx="79" cy="204"/>
              </a:xfrm>
            </p:grpSpPr>
            <p:sp>
              <p:nvSpPr>
                <p:cNvPr id="470" name="Rectangle 366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71" name="Rectangle 367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72" name="Rectangle 368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73" name="Rectangle 369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74" name="Rectangle 370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475" name="Group 371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476" name="Oval 372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477" name="Rectangle 373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43" name="Group 374"/>
              <p:cNvGrpSpPr>
                <a:grpSpLocks/>
              </p:cNvGrpSpPr>
              <p:nvPr/>
            </p:nvGrpSpPr>
            <p:grpSpPr bwMode="auto">
              <a:xfrm rot="10800000">
                <a:off x="2122" y="3692"/>
                <a:ext cx="79" cy="204"/>
                <a:chOff x="910" y="658"/>
                <a:chExt cx="79" cy="204"/>
              </a:xfrm>
            </p:grpSpPr>
            <p:sp>
              <p:nvSpPr>
                <p:cNvPr id="462" name="Rectangle 375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63" name="Rectangle 376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64" name="Rectangle 377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65" name="Rectangle 378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66" name="Rectangle 379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467" name="Group 380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468" name="Oval 381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469" name="Rectangle 382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44" name="Group 383"/>
              <p:cNvGrpSpPr>
                <a:grpSpLocks/>
              </p:cNvGrpSpPr>
              <p:nvPr/>
            </p:nvGrpSpPr>
            <p:grpSpPr bwMode="auto">
              <a:xfrm rot="10800000">
                <a:off x="2041" y="3692"/>
                <a:ext cx="79" cy="204"/>
                <a:chOff x="910" y="658"/>
                <a:chExt cx="79" cy="204"/>
              </a:xfrm>
            </p:grpSpPr>
            <p:sp>
              <p:nvSpPr>
                <p:cNvPr id="454" name="Rectangle 384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55" name="Rectangle 385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56" name="Rectangle 386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57" name="Rectangle 387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58" name="Rectangle 388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459" name="Group 389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460" name="Oval 390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461" name="Rectangle 391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  <p:grpSp>
            <p:nvGrpSpPr>
              <p:cNvPr id="445" name="Group 392"/>
              <p:cNvGrpSpPr>
                <a:grpSpLocks/>
              </p:cNvGrpSpPr>
              <p:nvPr/>
            </p:nvGrpSpPr>
            <p:grpSpPr bwMode="auto">
              <a:xfrm rot="10800000">
                <a:off x="1962" y="3692"/>
                <a:ext cx="79" cy="204"/>
                <a:chOff x="910" y="658"/>
                <a:chExt cx="79" cy="204"/>
              </a:xfrm>
            </p:grpSpPr>
            <p:sp>
              <p:nvSpPr>
                <p:cNvPr id="446" name="Rectangle 393"/>
                <p:cNvSpPr>
                  <a:spLocks noChangeArrowheads="1"/>
                </p:cNvSpPr>
                <p:nvPr/>
              </p:nvSpPr>
              <p:spPr bwMode="auto">
                <a:xfrm>
                  <a:off x="910" y="658"/>
                  <a:ext cx="79" cy="204"/>
                </a:xfrm>
                <a:prstGeom prst="rect">
                  <a:avLst/>
                </a:prstGeom>
                <a:gradFill rotWithShape="1">
                  <a:gsLst>
                    <a:gs pos="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  <a:gs pos="50000">
                      <a:srgbClr val="008000">
                        <a:alpha val="80000"/>
                      </a:srgbClr>
                    </a:gs>
                    <a:gs pos="100000">
                      <a:srgbClr val="008000">
                        <a:gamma/>
                        <a:shade val="76471"/>
                        <a:invGamma/>
                        <a:alpha val="80000"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7" name="Rectangle 394"/>
                <p:cNvSpPr>
                  <a:spLocks noChangeArrowheads="1"/>
                </p:cNvSpPr>
                <p:nvPr/>
              </p:nvSpPr>
              <p:spPr bwMode="auto">
                <a:xfrm>
                  <a:off x="920" y="849"/>
                  <a:ext cx="79" cy="23"/>
                </a:xfrm>
                <a:prstGeom prst="rect">
                  <a:avLst/>
                </a:prstGeom>
                <a:solidFill>
                  <a:srgbClr val="0033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8" name="Rectangle 395"/>
                <p:cNvSpPr>
                  <a:spLocks noChangeArrowheads="1"/>
                </p:cNvSpPr>
                <p:nvPr/>
              </p:nvSpPr>
              <p:spPr bwMode="auto">
                <a:xfrm>
                  <a:off x="932" y="724"/>
                  <a:ext cx="57" cy="23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49" name="Rectangle 396"/>
                <p:cNvSpPr>
                  <a:spLocks noChangeArrowheads="1"/>
                </p:cNvSpPr>
                <p:nvPr/>
              </p:nvSpPr>
              <p:spPr bwMode="auto">
                <a:xfrm>
                  <a:off x="920" y="658"/>
                  <a:ext cx="79" cy="34"/>
                </a:xfrm>
                <a:prstGeom prst="rect">
                  <a:avLst/>
                </a:prstGeom>
                <a:gradFill rotWithShape="1">
                  <a:gsLst>
                    <a:gs pos="0">
                      <a:srgbClr val="33CC33"/>
                    </a:gs>
                    <a:gs pos="100000">
                      <a:srgbClr val="33CC33">
                        <a:gamma/>
                        <a:shade val="42353"/>
                        <a:invGamma/>
                      </a:srgbClr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50" name="Rectangle 397"/>
                <p:cNvSpPr>
                  <a:spLocks noChangeArrowheads="1"/>
                </p:cNvSpPr>
                <p:nvPr/>
              </p:nvSpPr>
              <p:spPr bwMode="auto">
                <a:xfrm>
                  <a:off x="932" y="836"/>
                  <a:ext cx="57" cy="7"/>
                </a:xfrm>
                <a:prstGeom prst="rect">
                  <a:avLst/>
                </a:prstGeom>
                <a:gradFill rotWithShape="1">
                  <a:gsLst>
                    <a:gs pos="0">
                      <a:srgbClr val="006600">
                        <a:gamma/>
                        <a:shade val="46275"/>
                        <a:invGamma/>
                      </a:srgbClr>
                    </a:gs>
                    <a:gs pos="100000">
                      <a:srgbClr val="006600"/>
                    </a:gs>
                  </a:gsLst>
                  <a:lin ang="5400000" scaled="1"/>
                </a:gra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451" name="Group 398"/>
                <p:cNvGrpSpPr>
                  <a:grpSpLocks/>
                </p:cNvGrpSpPr>
                <p:nvPr/>
              </p:nvGrpSpPr>
              <p:grpSpPr bwMode="auto">
                <a:xfrm>
                  <a:off x="922" y="759"/>
                  <a:ext cx="57" cy="57"/>
                  <a:chOff x="923" y="1227"/>
                  <a:chExt cx="57" cy="57"/>
                </a:xfrm>
              </p:grpSpPr>
              <p:sp>
                <p:nvSpPr>
                  <p:cNvPr id="452" name="Oval 399"/>
                  <p:cNvSpPr>
                    <a:spLocks noChangeArrowheads="1"/>
                  </p:cNvSpPr>
                  <p:nvPr/>
                </p:nvSpPr>
                <p:spPr bwMode="auto">
                  <a:xfrm>
                    <a:off x="942" y="1237"/>
                    <a:ext cx="57" cy="5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76078"/>
                          <a:invGamma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3175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453" name="Rectangle 400"/>
                  <p:cNvSpPr>
                    <a:spLocks noChangeArrowheads="1"/>
                  </p:cNvSpPr>
                  <p:nvPr/>
                </p:nvSpPr>
                <p:spPr bwMode="auto">
                  <a:xfrm>
                    <a:off x="965" y="1237"/>
                    <a:ext cx="11" cy="57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C0C0C0">
                          <a:gamma/>
                          <a:shade val="46275"/>
                          <a:invGamma/>
                        </a:srgbClr>
                      </a:gs>
                    </a:gsLst>
                    <a:lin ang="18900000" scaled="1"/>
                  </a:gradFill>
                  <a:ln w="3175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lang="zh-TW" altLang="en-US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</p:grpSp>
        <p:grpSp>
          <p:nvGrpSpPr>
            <p:cNvPr id="361" name="Group 128"/>
            <p:cNvGrpSpPr>
              <a:grpSpLocks/>
            </p:cNvGrpSpPr>
            <p:nvPr/>
          </p:nvGrpSpPr>
          <p:grpSpPr bwMode="auto">
            <a:xfrm>
              <a:off x="6073775" y="3736975"/>
              <a:ext cx="2463800" cy="876300"/>
              <a:chOff x="3297" y="389"/>
              <a:chExt cx="1552" cy="552"/>
            </a:xfrm>
          </p:grpSpPr>
          <p:sp>
            <p:nvSpPr>
              <p:cNvPr id="427" name="Rectangle 129"/>
              <p:cNvSpPr>
                <a:spLocks noChangeArrowheads="1"/>
              </p:cNvSpPr>
              <p:nvPr/>
            </p:nvSpPr>
            <p:spPr bwMode="auto">
              <a:xfrm>
                <a:off x="4775" y="389"/>
                <a:ext cx="48" cy="55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28" name="Rectangle 130"/>
              <p:cNvSpPr>
                <a:spLocks noChangeArrowheads="1"/>
              </p:cNvSpPr>
              <p:nvPr/>
            </p:nvSpPr>
            <p:spPr bwMode="auto">
              <a:xfrm>
                <a:off x="3332" y="398"/>
                <a:ext cx="52" cy="54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29" name="Oval 131"/>
              <p:cNvSpPr>
                <a:spLocks noChangeAspect="1" noChangeArrowheads="1"/>
              </p:cNvSpPr>
              <p:nvPr/>
            </p:nvSpPr>
            <p:spPr bwMode="auto">
              <a:xfrm rot="10800000">
                <a:off x="3297" y="549"/>
                <a:ext cx="227" cy="227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430" name="Oval 132"/>
              <p:cNvSpPr>
                <a:spLocks noChangeAspect="1" noChangeArrowheads="1"/>
              </p:cNvSpPr>
              <p:nvPr/>
            </p:nvSpPr>
            <p:spPr bwMode="auto">
              <a:xfrm rot="10800000">
                <a:off x="4622" y="549"/>
                <a:ext cx="227" cy="227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362" name="AutoShape 144"/>
            <p:cNvSpPr>
              <a:spLocks noChangeArrowheads="1"/>
            </p:cNvSpPr>
            <p:nvPr/>
          </p:nvSpPr>
          <p:spPr bwMode="auto">
            <a:xfrm>
              <a:off x="6057900" y="2909888"/>
              <a:ext cx="2519363" cy="2519362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667" y="10800"/>
                  </a:moveTo>
                  <a:cubicBezTo>
                    <a:pt x="667" y="16396"/>
                    <a:pt x="5204" y="20933"/>
                    <a:pt x="10800" y="20933"/>
                  </a:cubicBezTo>
                  <a:cubicBezTo>
                    <a:pt x="16396" y="20933"/>
                    <a:pt x="20933" y="16396"/>
                    <a:pt x="20933" y="10800"/>
                  </a:cubicBezTo>
                  <a:cubicBezTo>
                    <a:pt x="20933" y="5204"/>
                    <a:pt x="16396" y="667"/>
                    <a:pt x="10800" y="667"/>
                  </a:cubicBezTo>
                  <a:cubicBezTo>
                    <a:pt x="5204" y="667"/>
                    <a:pt x="667" y="5204"/>
                    <a:pt x="667" y="10800"/>
                  </a:cubicBezTo>
                  <a:close/>
                </a:path>
              </a:pathLst>
            </a:custGeom>
            <a:solidFill>
              <a:srgbClr val="00CC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kern="0">
                <a:solidFill>
                  <a:sysClr val="windowText" lastClr="000000"/>
                </a:solidFill>
                <a:ea typeface="新細明體" charset="-120"/>
              </a:endParaRPr>
            </a:p>
          </p:txBody>
        </p:sp>
        <p:sp>
          <p:nvSpPr>
            <p:cNvPr id="363" name="Rectangle 134"/>
            <p:cNvSpPr>
              <a:spLocks noChangeArrowheads="1"/>
            </p:cNvSpPr>
            <p:nvPr/>
          </p:nvSpPr>
          <p:spPr bwMode="auto">
            <a:xfrm>
              <a:off x="6129338" y="3749675"/>
              <a:ext cx="82550" cy="857250"/>
            </a:xfrm>
            <a:prstGeom prst="rect">
              <a:avLst/>
            </a:prstGeom>
            <a:solidFill>
              <a:srgbClr val="00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364" name="Rectangle 133"/>
            <p:cNvSpPr>
              <a:spLocks noChangeArrowheads="1"/>
            </p:cNvSpPr>
            <p:nvPr/>
          </p:nvSpPr>
          <p:spPr bwMode="auto">
            <a:xfrm>
              <a:off x="8420100" y="3735388"/>
              <a:ext cx="76200" cy="876300"/>
            </a:xfrm>
            <a:prstGeom prst="rect">
              <a:avLst/>
            </a:prstGeom>
            <a:solidFill>
              <a:srgbClr val="00CCFF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365" name="Oval 135"/>
            <p:cNvSpPr>
              <a:spLocks noChangeAspect="1" noChangeArrowheads="1"/>
            </p:cNvSpPr>
            <p:nvPr/>
          </p:nvSpPr>
          <p:spPr bwMode="auto">
            <a:xfrm rot="10800000">
              <a:off x="6081713" y="3990975"/>
              <a:ext cx="360362" cy="360363"/>
            </a:xfrm>
            <a:prstGeom prst="ellipse">
              <a:avLst/>
            </a:prstGeom>
            <a:solidFill>
              <a:srgbClr val="00CC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366" name="Oval 136"/>
            <p:cNvSpPr>
              <a:spLocks noChangeAspect="1" noChangeArrowheads="1"/>
            </p:cNvSpPr>
            <p:nvPr/>
          </p:nvSpPr>
          <p:spPr bwMode="auto">
            <a:xfrm rot="10800000">
              <a:off x="8177213" y="3989388"/>
              <a:ext cx="360362" cy="360362"/>
            </a:xfrm>
            <a:prstGeom prst="ellipse">
              <a:avLst/>
            </a:prstGeom>
            <a:solidFill>
              <a:srgbClr val="00CCFF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grpSp>
          <p:nvGrpSpPr>
            <p:cNvPr id="367" name="群組 329"/>
            <p:cNvGrpSpPr>
              <a:grpSpLocks/>
            </p:cNvGrpSpPr>
            <p:nvPr/>
          </p:nvGrpSpPr>
          <p:grpSpPr bwMode="auto">
            <a:xfrm>
              <a:off x="6146800" y="3005138"/>
              <a:ext cx="2339975" cy="2339975"/>
              <a:chOff x="2459038" y="2840038"/>
              <a:chExt cx="2339975" cy="2339975"/>
            </a:xfrm>
          </p:grpSpPr>
          <p:sp>
            <p:nvSpPr>
              <p:cNvPr id="393" name="Oval 105"/>
              <p:cNvSpPr>
                <a:spLocks noChangeAspect="1" noChangeArrowheads="1"/>
              </p:cNvSpPr>
              <p:nvPr/>
            </p:nvSpPr>
            <p:spPr bwMode="auto">
              <a:xfrm>
                <a:off x="2459038" y="2840038"/>
                <a:ext cx="2339975" cy="2339975"/>
              </a:xfrm>
              <a:prstGeom prst="ellipse">
                <a:avLst/>
              </a:prstGeom>
              <a:solidFill>
                <a:srgbClr val="C0C0C0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algn="ctr" eaLnBrk="1" hangingPunct="1"/>
                <a:endParaRPr kumimoji="0" lang="zh-TW" altLang="zh-TW" sz="80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94" name="Group 110"/>
              <p:cNvGrpSpPr>
                <a:grpSpLocks/>
              </p:cNvGrpSpPr>
              <p:nvPr/>
            </p:nvGrpSpPr>
            <p:grpSpPr bwMode="auto">
              <a:xfrm>
                <a:off x="2854325" y="4370388"/>
                <a:ext cx="90488" cy="341312"/>
                <a:chOff x="1236" y="1593"/>
                <a:chExt cx="57" cy="215"/>
              </a:xfrm>
            </p:grpSpPr>
            <p:sp>
              <p:nvSpPr>
                <p:cNvPr id="423" name="Rectangle 111"/>
                <p:cNvSpPr>
                  <a:spLocks noChangeArrowheads="1"/>
                </p:cNvSpPr>
                <p:nvPr/>
              </p:nvSpPr>
              <p:spPr bwMode="auto">
                <a:xfrm>
                  <a:off x="1236" y="1706"/>
                  <a:ext cx="57" cy="45"/>
                </a:xfrm>
                <a:prstGeom prst="rect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A965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kumimoji="0" lang="zh-TW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4" name="Rectangle 112"/>
                <p:cNvSpPr>
                  <a:spLocks noChangeArrowheads="1"/>
                </p:cNvSpPr>
                <p:nvPr/>
              </p:nvSpPr>
              <p:spPr bwMode="auto">
                <a:xfrm>
                  <a:off x="1236" y="1593"/>
                  <a:ext cx="57" cy="45"/>
                </a:xfrm>
                <a:prstGeom prst="rect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A965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kumimoji="0" lang="zh-TW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5" name="Rectangle 113"/>
                <p:cNvSpPr>
                  <a:spLocks noChangeArrowheads="1"/>
                </p:cNvSpPr>
                <p:nvPr/>
              </p:nvSpPr>
              <p:spPr bwMode="auto">
                <a:xfrm>
                  <a:off x="1236" y="1650"/>
                  <a:ext cx="57" cy="45"/>
                </a:xfrm>
                <a:prstGeom prst="rect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A965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kumimoji="0" lang="zh-TW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6" name="Rectangle 114"/>
                <p:cNvSpPr>
                  <a:spLocks noChangeArrowheads="1"/>
                </p:cNvSpPr>
                <p:nvPr/>
              </p:nvSpPr>
              <p:spPr bwMode="auto">
                <a:xfrm>
                  <a:off x="1236" y="1763"/>
                  <a:ext cx="57" cy="45"/>
                </a:xfrm>
                <a:prstGeom prst="rect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A965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kumimoji="0" lang="zh-TW" alt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395" name="Rectangle 115"/>
              <p:cNvSpPr>
                <a:spLocks noChangeArrowheads="1"/>
              </p:cNvSpPr>
              <p:nvPr/>
            </p:nvSpPr>
            <p:spPr bwMode="auto">
              <a:xfrm>
                <a:off x="2854326" y="3848100"/>
                <a:ext cx="90487" cy="71438"/>
              </a:xfrm>
              <a:prstGeom prst="rect">
                <a:avLst/>
              </a:prstGeom>
              <a:gradFill rotWithShape="1">
                <a:gsLst>
                  <a:gs pos="0">
                    <a:srgbClr val="00FF00"/>
                  </a:gs>
                  <a:gs pos="100000">
                    <a:srgbClr val="0076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6" name="Rectangle 116"/>
              <p:cNvSpPr>
                <a:spLocks noChangeArrowheads="1"/>
              </p:cNvSpPr>
              <p:nvPr/>
            </p:nvSpPr>
            <p:spPr bwMode="auto">
              <a:xfrm>
                <a:off x="2854326" y="3938588"/>
                <a:ext cx="90487" cy="71437"/>
              </a:xfrm>
              <a:prstGeom prst="rect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9200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397" name="Rectangle 117"/>
              <p:cNvSpPr>
                <a:spLocks noChangeArrowheads="1"/>
              </p:cNvSpPr>
              <p:nvPr/>
            </p:nvSpPr>
            <p:spPr bwMode="auto">
              <a:xfrm>
                <a:off x="2854326" y="4027488"/>
                <a:ext cx="90487" cy="71437"/>
              </a:xfrm>
              <a:prstGeom prst="rect">
                <a:avLst/>
              </a:prstGeom>
              <a:gradFill rotWithShape="1">
                <a:gsLst>
                  <a:gs pos="0">
                    <a:srgbClr val="FFFF00"/>
                  </a:gs>
                  <a:gs pos="100000">
                    <a:srgbClr val="AAAA00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kumimoji="0" lang="zh-TW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98" name="Group 430"/>
              <p:cNvGrpSpPr>
                <a:grpSpLocks/>
              </p:cNvGrpSpPr>
              <p:nvPr/>
            </p:nvGrpSpPr>
            <p:grpSpPr bwMode="auto">
              <a:xfrm flipV="1">
                <a:off x="3024188" y="4365625"/>
                <a:ext cx="277812" cy="358775"/>
                <a:chOff x="1176" y="689"/>
                <a:chExt cx="200" cy="227"/>
              </a:xfrm>
            </p:grpSpPr>
            <p:sp>
              <p:nvSpPr>
                <p:cNvPr id="419" name="AutoShape 431"/>
                <p:cNvSpPr>
                  <a:spLocks noChangeArrowheads="1"/>
                </p:cNvSpPr>
                <p:nvPr/>
              </p:nvSpPr>
              <p:spPr bwMode="auto">
                <a:xfrm>
                  <a:off x="1177" y="689"/>
                  <a:ext cx="199" cy="227"/>
                </a:xfrm>
                <a:prstGeom prst="rtTriangle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kumimoji="0" lang="zh-TW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0" name="Line 432"/>
                <p:cNvSpPr>
                  <a:spLocks noChangeShapeType="1"/>
                </p:cNvSpPr>
                <p:nvPr/>
              </p:nvSpPr>
              <p:spPr bwMode="auto">
                <a:xfrm flipV="1">
                  <a:off x="1177" y="740"/>
                  <a:ext cx="59" cy="0"/>
                </a:xfrm>
                <a:prstGeom prst="line">
                  <a:avLst/>
                </a:prstGeom>
                <a:noFill/>
                <a:ln w="25400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en-US" kern="0">
                    <a:solidFill>
                      <a:sysClr val="windowText" lastClr="000000"/>
                    </a:solidFill>
                    <a:ea typeface="新細明體" charset="-120"/>
                  </a:endParaRPr>
                </a:p>
              </p:txBody>
            </p:sp>
            <p:sp>
              <p:nvSpPr>
                <p:cNvPr id="421" name="Line 433"/>
                <p:cNvSpPr>
                  <a:spLocks noChangeShapeType="1"/>
                </p:cNvSpPr>
                <p:nvPr/>
              </p:nvSpPr>
              <p:spPr bwMode="auto">
                <a:xfrm flipV="1">
                  <a:off x="1176" y="802"/>
                  <a:ext cx="109" cy="0"/>
                </a:xfrm>
                <a:prstGeom prst="line">
                  <a:avLst/>
                </a:prstGeom>
                <a:noFill/>
                <a:ln w="25400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en-US" kern="0">
                    <a:solidFill>
                      <a:sysClr val="windowText" lastClr="000000"/>
                    </a:solidFill>
                    <a:ea typeface="新細明體" charset="-120"/>
                  </a:endParaRPr>
                </a:p>
              </p:txBody>
            </p:sp>
            <p:sp>
              <p:nvSpPr>
                <p:cNvPr id="422" name="Line 434"/>
                <p:cNvSpPr>
                  <a:spLocks noChangeShapeType="1"/>
                </p:cNvSpPr>
                <p:nvPr/>
              </p:nvSpPr>
              <p:spPr bwMode="auto">
                <a:xfrm flipV="1">
                  <a:off x="1177" y="862"/>
                  <a:ext cx="159" cy="0"/>
                </a:xfrm>
                <a:prstGeom prst="line">
                  <a:avLst/>
                </a:prstGeom>
                <a:noFill/>
                <a:ln w="25400">
                  <a:solidFill>
                    <a:srgbClr val="C0C0C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en-US" kern="0">
                    <a:solidFill>
                      <a:sysClr val="windowText" lastClr="000000"/>
                    </a:solidFill>
                    <a:ea typeface="新細明體" charset="-120"/>
                  </a:endParaRPr>
                </a:p>
              </p:txBody>
            </p:sp>
          </p:grpSp>
          <p:sp>
            <p:nvSpPr>
              <p:cNvPr id="399" name="WordArt 4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63938" y="3752850"/>
                <a:ext cx="817562" cy="11588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sz="900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Arial Unicode MS"/>
                    <a:ea typeface="Arial Unicode MS"/>
                    <a:cs typeface="Arial Unicode MS"/>
                  </a:rPr>
                  <a:t>ADAM-2000Z</a:t>
                </a:r>
                <a:endParaRPr lang="ru-RU" sz="900" b="1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Arial Unicode MS"/>
                  <a:ea typeface="Arial Unicode MS"/>
                  <a:cs typeface="Arial Unicode MS"/>
                </a:endParaRPr>
              </a:p>
            </p:txBody>
          </p:sp>
          <p:grpSp>
            <p:nvGrpSpPr>
              <p:cNvPr id="400" name="Group 456"/>
              <p:cNvGrpSpPr>
                <a:grpSpLocks/>
              </p:cNvGrpSpPr>
              <p:nvPr/>
            </p:nvGrpSpPr>
            <p:grpSpPr bwMode="auto">
              <a:xfrm>
                <a:off x="2841625" y="3213100"/>
                <a:ext cx="1766888" cy="525463"/>
                <a:chOff x="3361" y="2249"/>
                <a:chExt cx="1113" cy="331"/>
              </a:xfrm>
            </p:grpSpPr>
            <p:sp>
              <p:nvSpPr>
                <p:cNvPr id="411" name="WordArt 457"/>
                <p:cNvSpPr>
                  <a:spLocks noChangeAspect="1" noChangeArrowheads="1" noChangeShapeType="1" noTextEdit="1"/>
                </p:cNvSpPr>
                <p:nvPr/>
              </p:nvSpPr>
              <p:spPr bwMode="auto">
                <a:xfrm>
                  <a:off x="3654" y="2351"/>
                  <a:ext cx="209" cy="204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b="1" kern="1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80"/>
                      </a:solidFill>
                      <a:latin typeface="Arial Black"/>
                    </a:rPr>
                    <a:t>D</a:t>
                  </a:r>
                  <a:endParaRPr lang="ru-RU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80"/>
                    </a:solidFill>
                    <a:latin typeface="Arial Black"/>
                  </a:endParaRPr>
                </a:p>
              </p:txBody>
            </p:sp>
            <p:sp>
              <p:nvSpPr>
                <p:cNvPr id="412" name="WordArt 458"/>
                <p:cNvSpPr>
                  <a:spLocks noChangeAspect="1" noChangeArrowheads="1" noChangeShapeType="1" noTextEdit="1"/>
                </p:cNvSpPr>
                <p:nvPr/>
              </p:nvSpPr>
              <p:spPr bwMode="auto">
                <a:xfrm>
                  <a:off x="3836" y="2351"/>
                  <a:ext cx="209" cy="204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b="1" kern="1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80"/>
                      </a:solidFill>
                      <a:latin typeface="Arial Black"/>
                    </a:rPr>
                    <a:t>A</a:t>
                  </a:r>
                  <a:endParaRPr lang="ru-RU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80"/>
                    </a:solidFill>
                    <a:latin typeface="Arial Black"/>
                  </a:endParaRPr>
                </a:p>
              </p:txBody>
            </p:sp>
            <p:sp>
              <p:nvSpPr>
                <p:cNvPr id="413" name="WordArt 459"/>
                <p:cNvSpPr>
                  <a:spLocks noChangeAspect="1" noChangeArrowheads="1" noChangeShapeType="1" noTextEdit="1"/>
                </p:cNvSpPr>
                <p:nvPr/>
              </p:nvSpPr>
              <p:spPr bwMode="auto">
                <a:xfrm>
                  <a:off x="4040" y="2351"/>
                  <a:ext cx="218" cy="204"/>
                </a:xfrm>
                <a:prstGeom prst="rect">
                  <a:avLst/>
                </a:prstGeom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algn="ctr"/>
                  <a:r>
                    <a:rPr lang="en-US" b="1" kern="1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80"/>
                      </a:solidFill>
                      <a:latin typeface="Arial Black"/>
                    </a:rPr>
                    <a:t>M</a:t>
                  </a:r>
                  <a:endParaRPr lang="ru-RU" b="1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80"/>
                    </a:solidFill>
                    <a:latin typeface="Arial Black"/>
                  </a:endParaRPr>
                </a:p>
              </p:txBody>
            </p:sp>
            <p:sp>
              <p:nvSpPr>
                <p:cNvPr id="414" name="Text Box 460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221" y="2466"/>
                  <a:ext cx="253" cy="11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87080" tIns="43540" rIns="87080" bIns="43540">
                  <a:spAutoFit/>
                </a:bodyPr>
                <a:lstStyle/>
                <a:p>
                  <a:pPr defTabSz="871538" fontAlgn="auto">
                    <a:spcBef>
                      <a:spcPct val="50000"/>
                    </a:spcBef>
                    <a:spcAft>
                      <a:spcPts val="0"/>
                    </a:spcAft>
                    <a:defRPr/>
                  </a:pPr>
                  <a:r>
                    <a:rPr kumimoji="0" lang="en-US" altLang="zh-TW" sz="600" b="1" kern="0">
                      <a:solidFill>
                        <a:srgbClr val="000000"/>
                      </a:solidFill>
                      <a:ea typeface="新細明體" charset="-120"/>
                    </a:rPr>
                    <a:t>TM</a:t>
                  </a:r>
                </a:p>
              </p:txBody>
            </p:sp>
            <p:grpSp>
              <p:nvGrpSpPr>
                <p:cNvPr id="415" name="Group 461"/>
                <p:cNvGrpSpPr>
                  <a:grpSpLocks/>
                </p:cNvGrpSpPr>
                <p:nvPr/>
              </p:nvGrpSpPr>
              <p:grpSpPr bwMode="auto">
                <a:xfrm>
                  <a:off x="3361" y="2249"/>
                  <a:ext cx="313" cy="309"/>
                  <a:chOff x="3361" y="2249"/>
                  <a:chExt cx="313" cy="309"/>
                </a:xfrm>
              </p:grpSpPr>
              <p:sp>
                <p:nvSpPr>
                  <p:cNvPr id="416" name="AutoShape 4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361" y="2249"/>
                    <a:ext cx="313" cy="30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808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algn="ctr" eaLnBrk="1" hangingPunct="1"/>
                    <a:endParaRPr kumimoji="0" lang="zh-TW" altLang="zh-TW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417" name="AutoShape 4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47" y="2332"/>
                    <a:ext cx="227" cy="223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0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kumimoji="0" lang="zh-TW" alt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418" name="AutoShape 46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447" y="2410"/>
                    <a:ext cx="150" cy="148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C0C0C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5pPr>
                    <a:lvl6pPr marL="25146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6pPr>
                    <a:lvl7pPr marL="29718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7pPr>
                    <a:lvl8pPr marL="34290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8pPr>
                    <a:lvl9pPr marL="3886200" indent="-228600" algn="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aramond" pitchFamily="18" charset="0"/>
                        <a:ea typeface="新細明體" pitchFamily="18" charset="-120"/>
                      </a:defRPr>
                    </a:lvl9pPr>
                  </a:lstStyle>
                  <a:p>
                    <a:pPr eaLnBrk="1" hangingPunct="1"/>
                    <a:endParaRPr kumimoji="0" lang="zh-TW" alt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401" name="Group 465"/>
              <p:cNvGrpSpPr>
                <a:grpSpLocks/>
              </p:cNvGrpSpPr>
              <p:nvPr/>
            </p:nvGrpSpPr>
            <p:grpSpPr bwMode="auto">
              <a:xfrm>
                <a:off x="2874963" y="4202113"/>
                <a:ext cx="76200" cy="127000"/>
                <a:chOff x="3492" y="2491"/>
                <a:chExt cx="48" cy="80"/>
              </a:xfrm>
            </p:grpSpPr>
            <p:sp>
              <p:nvSpPr>
                <p:cNvPr id="408" name="AutoShape 466"/>
                <p:cNvSpPr>
                  <a:spLocks noChangeAspect="1" noChangeArrowheads="1"/>
                </p:cNvSpPr>
                <p:nvPr/>
              </p:nvSpPr>
              <p:spPr bwMode="auto">
                <a:xfrm>
                  <a:off x="3492" y="2500"/>
                  <a:ext cx="48" cy="71"/>
                </a:xfrm>
                <a:prstGeom prst="roundRect">
                  <a:avLst>
                    <a:gd name="adj" fmla="val 16667"/>
                  </a:avLst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kumimoji="0"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09" name="Rectangle 467"/>
                <p:cNvSpPr>
                  <a:spLocks noChangeAspect="1" noChangeArrowheads="1"/>
                </p:cNvSpPr>
                <p:nvPr/>
              </p:nvSpPr>
              <p:spPr bwMode="auto">
                <a:xfrm>
                  <a:off x="3507" y="2491"/>
                  <a:ext cx="17" cy="9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kumimoji="0"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10" name="AutoShape 468"/>
                <p:cNvSpPr>
                  <a:spLocks noChangeArrowheads="1"/>
                </p:cNvSpPr>
                <p:nvPr/>
              </p:nvSpPr>
              <p:spPr bwMode="auto">
                <a:xfrm>
                  <a:off x="3492" y="2523"/>
                  <a:ext cx="45" cy="45"/>
                </a:xfrm>
                <a:prstGeom prst="flowChartManualInpu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kumimoji="0"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  <p:grpSp>
            <p:nvGrpSpPr>
              <p:cNvPr id="402" name="Group 469"/>
              <p:cNvGrpSpPr>
                <a:grpSpLocks noChangeAspect="1"/>
              </p:cNvGrpSpPr>
              <p:nvPr/>
            </p:nvGrpSpPr>
            <p:grpSpPr bwMode="auto">
              <a:xfrm>
                <a:off x="3059113" y="4221163"/>
                <a:ext cx="107950" cy="117475"/>
                <a:chOff x="3751" y="2297"/>
                <a:chExt cx="206" cy="163"/>
              </a:xfrm>
            </p:grpSpPr>
            <p:sp>
              <p:nvSpPr>
                <p:cNvPr id="404" name="Arc 470"/>
                <p:cNvSpPr>
                  <a:spLocks noChangeAspect="1"/>
                </p:cNvSpPr>
                <p:nvPr/>
              </p:nvSpPr>
              <p:spPr bwMode="auto">
                <a:xfrm>
                  <a:off x="3751" y="2297"/>
                  <a:ext cx="206" cy="68"/>
                </a:xfrm>
                <a:custGeom>
                  <a:avLst/>
                  <a:gdLst>
                    <a:gd name="G0" fmla="+- 19487 0 0"/>
                    <a:gd name="G1" fmla="+- 21600 0 0"/>
                    <a:gd name="G2" fmla="+- 21600 0 0"/>
                    <a:gd name="T0" fmla="*/ 0 w 39208"/>
                    <a:gd name="T1" fmla="*/ 12283 h 21600"/>
                    <a:gd name="T2" fmla="*/ 39208 w 39208"/>
                    <a:gd name="T3" fmla="*/ 12789 h 21600"/>
                    <a:gd name="T4" fmla="*/ 19487 w 39208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9208" h="21600" fill="none" extrusionOk="0">
                      <a:moveTo>
                        <a:pt x="-1" y="12282"/>
                      </a:moveTo>
                      <a:cubicBezTo>
                        <a:pt x="3588" y="4777"/>
                        <a:pt x="11167" y="-1"/>
                        <a:pt x="19487" y="0"/>
                      </a:cubicBezTo>
                      <a:cubicBezTo>
                        <a:pt x="28007" y="0"/>
                        <a:pt x="35732" y="5009"/>
                        <a:pt x="39208" y="12788"/>
                      </a:cubicBezTo>
                    </a:path>
                    <a:path w="39208" h="21600" stroke="0" extrusionOk="0">
                      <a:moveTo>
                        <a:pt x="-1" y="12282"/>
                      </a:moveTo>
                      <a:cubicBezTo>
                        <a:pt x="3588" y="4777"/>
                        <a:pt x="11167" y="-1"/>
                        <a:pt x="19487" y="0"/>
                      </a:cubicBezTo>
                      <a:cubicBezTo>
                        <a:pt x="28007" y="0"/>
                        <a:pt x="35732" y="5009"/>
                        <a:pt x="39208" y="12788"/>
                      </a:cubicBezTo>
                      <a:lnTo>
                        <a:pt x="19487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TW" altLang="en-US" kern="0">
                    <a:solidFill>
                      <a:srgbClr val="000000"/>
                    </a:solidFill>
                    <a:latin typeface="Arial" pitchFamily="34" charset="0"/>
                    <a:ea typeface="新細明體" charset="-120"/>
                  </a:endParaRPr>
                </a:p>
              </p:txBody>
            </p:sp>
            <p:sp>
              <p:nvSpPr>
                <p:cNvPr id="405" name="Arc 471"/>
                <p:cNvSpPr>
                  <a:spLocks noChangeAspect="1"/>
                </p:cNvSpPr>
                <p:nvPr/>
              </p:nvSpPr>
              <p:spPr bwMode="auto">
                <a:xfrm>
                  <a:off x="3775" y="2348"/>
                  <a:ext cx="161" cy="53"/>
                </a:xfrm>
                <a:custGeom>
                  <a:avLst/>
                  <a:gdLst>
                    <a:gd name="G0" fmla="+- 18995 0 0"/>
                    <a:gd name="G1" fmla="+- 21600 0 0"/>
                    <a:gd name="G2" fmla="+- 21600 0 0"/>
                    <a:gd name="T0" fmla="*/ 0 w 38523"/>
                    <a:gd name="T1" fmla="*/ 11317 h 21600"/>
                    <a:gd name="T2" fmla="*/ 38523 w 38523"/>
                    <a:gd name="T3" fmla="*/ 12369 h 21600"/>
                    <a:gd name="T4" fmla="*/ 18995 w 38523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8523" h="21600" fill="none" extrusionOk="0">
                      <a:moveTo>
                        <a:pt x="-1" y="11316"/>
                      </a:moveTo>
                      <a:cubicBezTo>
                        <a:pt x="3774" y="4344"/>
                        <a:pt x="11066" y="-1"/>
                        <a:pt x="18995" y="0"/>
                      </a:cubicBezTo>
                      <a:cubicBezTo>
                        <a:pt x="27348" y="0"/>
                        <a:pt x="34953" y="4816"/>
                        <a:pt x="38523" y="12368"/>
                      </a:cubicBezTo>
                    </a:path>
                    <a:path w="38523" h="21600" stroke="0" extrusionOk="0">
                      <a:moveTo>
                        <a:pt x="-1" y="11316"/>
                      </a:moveTo>
                      <a:cubicBezTo>
                        <a:pt x="3774" y="4344"/>
                        <a:pt x="11066" y="-1"/>
                        <a:pt x="18995" y="0"/>
                      </a:cubicBezTo>
                      <a:cubicBezTo>
                        <a:pt x="27348" y="0"/>
                        <a:pt x="34953" y="4816"/>
                        <a:pt x="38523" y="12368"/>
                      </a:cubicBezTo>
                      <a:lnTo>
                        <a:pt x="18995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TW" altLang="en-US" kern="0">
                    <a:solidFill>
                      <a:srgbClr val="000000"/>
                    </a:solidFill>
                    <a:latin typeface="Arial" pitchFamily="34" charset="0"/>
                    <a:ea typeface="新細明體" charset="-120"/>
                  </a:endParaRPr>
                </a:p>
              </p:txBody>
            </p:sp>
            <p:sp>
              <p:nvSpPr>
                <p:cNvPr id="406" name="Oval 472"/>
                <p:cNvSpPr>
                  <a:spLocks noChangeAspect="1" noChangeArrowheads="1"/>
                </p:cNvSpPr>
                <p:nvPr/>
              </p:nvSpPr>
              <p:spPr bwMode="auto">
                <a:xfrm>
                  <a:off x="3842" y="2434"/>
                  <a:ext cx="30" cy="26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kumimoji="0"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407" name="Arc 473"/>
                <p:cNvSpPr>
                  <a:spLocks noChangeAspect="1"/>
                </p:cNvSpPr>
                <p:nvPr/>
              </p:nvSpPr>
              <p:spPr bwMode="auto">
                <a:xfrm>
                  <a:off x="3796" y="2392"/>
                  <a:ext cx="118" cy="42"/>
                </a:xfrm>
                <a:custGeom>
                  <a:avLst/>
                  <a:gdLst>
                    <a:gd name="G0" fmla="+- 18995 0 0"/>
                    <a:gd name="G1" fmla="+- 21600 0 0"/>
                    <a:gd name="G2" fmla="+- 21600 0 0"/>
                    <a:gd name="T0" fmla="*/ 0 w 38114"/>
                    <a:gd name="T1" fmla="*/ 11317 h 21600"/>
                    <a:gd name="T2" fmla="*/ 38114 w 38114"/>
                    <a:gd name="T3" fmla="*/ 11550 h 21600"/>
                    <a:gd name="T4" fmla="*/ 18995 w 38114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8114" h="21600" fill="none" extrusionOk="0">
                      <a:moveTo>
                        <a:pt x="-1" y="11316"/>
                      </a:moveTo>
                      <a:cubicBezTo>
                        <a:pt x="3774" y="4344"/>
                        <a:pt x="11066" y="-1"/>
                        <a:pt x="18995" y="0"/>
                      </a:cubicBezTo>
                      <a:cubicBezTo>
                        <a:pt x="27018" y="0"/>
                        <a:pt x="34381" y="4447"/>
                        <a:pt x="38114" y="11549"/>
                      </a:cubicBezTo>
                    </a:path>
                    <a:path w="38114" h="21600" stroke="0" extrusionOk="0">
                      <a:moveTo>
                        <a:pt x="-1" y="11316"/>
                      </a:moveTo>
                      <a:cubicBezTo>
                        <a:pt x="3774" y="4344"/>
                        <a:pt x="11066" y="-1"/>
                        <a:pt x="18995" y="0"/>
                      </a:cubicBezTo>
                      <a:cubicBezTo>
                        <a:pt x="27018" y="0"/>
                        <a:pt x="34381" y="4447"/>
                        <a:pt x="38114" y="11549"/>
                      </a:cubicBezTo>
                      <a:lnTo>
                        <a:pt x="18995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TW" altLang="en-US" kern="0">
                    <a:solidFill>
                      <a:srgbClr val="000000"/>
                    </a:solidFill>
                    <a:latin typeface="Arial" pitchFamily="34" charset="0"/>
                    <a:ea typeface="新細明體" charset="-120"/>
                  </a:endParaRPr>
                </a:p>
              </p:txBody>
            </p:sp>
          </p:grpSp>
          <p:sp>
            <p:nvSpPr>
              <p:cNvPr id="403" name="WordArt 474"/>
              <p:cNvSpPr>
                <a:spLocks noChangeArrowheads="1" noChangeShapeType="1" noTextEdit="1"/>
              </p:cNvSpPr>
              <p:nvPr/>
            </p:nvSpPr>
            <p:spPr bwMode="auto">
              <a:xfrm>
                <a:off x="2987675" y="3860800"/>
                <a:ext cx="298450" cy="23336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800" kern="10">
                    <a:solidFill>
                      <a:srgbClr val="000000"/>
                    </a:solidFill>
                    <a:latin typeface="Arial Unicode MS"/>
                    <a:ea typeface="Arial Unicode MS"/>
                    <a:cs typeface="Arial Unicode MS"/>
                  </a:rPr>
                  <a:t>Ext Power</a:t>
                </a:r>
              </a:p>
              <a:p>
                <a:r>
                  <a:rPr lang="en-US" sz="800" kern="10">
                    <a:solidFill>
                      <a:srgbClr val="000000"/>
                    </a:solidFill>
                    <a:latin typeface="Arial Unicode MS"/>
                    <a:ea typeface="Arial Unicode MS"/>
                    <a:cs typeface="Arial Unicode MS"/>
                  </a:rPr>
                  <a:t>Error</a:t>
                </a:r>
              </a:p>
              <a:p>
                <a:r>
                  <a:rPr lang="en-US" sz="800" kern="10">
                    <a:solidFill>
                      <a:srgbClr val="000000"/>
                    </a:solidFill>
                    <a:latin typeface="Arial Unicode MS"/>
                    <a:ea typeface="Arial Unicode MS"/>
                    <a:cs typeface="Arial Unicode MS"/>
                  </a:rPr>
                  <a:t>Status</a:t>
                </a:r>
                <a:endParaRPr lang="ru-RU" sz="800" kern="10">
                  <a:solidFill>
                    <a:srgbClr val="000000"/>
                  </a:solidFill>
                  <a:latin typeface="Arial Unicode MS"/>
                  <a:ea typeface="Arial Unicode MS"/>
                  <a:cs typeface="Arial Unicode MS"/>
                </a:endParaRPr>
              </a:p>
            </p:txBody>
          </p:sp>
        </p:grpSp>
        <p:grpSp>
          <p:nvGrpSpPr>
            <p:cNvPr id="368" name="Group 137"/>
            <p:cNvGrpSpPr>
              <a:grpSpLocks/>
            </p:cNvGrpSpPr>
            <p:nvPr/>
          </p:nvGrpSpPr>
          <p:grpSpPr bwMode="auto">
            <a:xfrm rot="10800000">
              <a:off x="8213725" y="4025900"/>
              <a:ext cx="287338" cy="287338"/>
              <a:chOff x="2195" y="1956"/>
              <a:chExt cx="181" cy="181"/>
            </a:xfrm>
          </p:grpSpPr>
          <p:grpSp>
            <p:nvGrpSpPr>
              <p:cNvPr id="387" name="Group 138"/>
              <p:cNvGrpSpPr>
                <a:grpSpLocks/>
              </p:cNvGrpSpPr>
              <p:nvPr/>
            </p:nvGrpSpPr>
            <p:grpSpPr bwMode="auto">
              <a:xfrm>
                <a:off x="2195" y="1956"/>
                <a:ext cx="181" cy="181"/>
                <a:chOff x="530" y="2051"/>
                <a:chExt cx="181" cy="181"/>
              </a:xfrm>
            </p:grpSpPr>
            <p:sp>
              <p:nvSpPr>
                <p:cNvPr id="390" name="Oval 139"/>
                <p:cNvSpPr>
                  <a:spLocks noChangeArrowheads="1"/>
                </p:cNvSpPr>
                <p:nvPr/>
              </p:nvSpPr>
              <p:spPr bwMode="auto">
                <a:xfrm>
                  <a:off x="530" y="2051"/>
                  <a:ext cx="181" cy="181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91" name="AutoShape 140"/>
                <p:cNvSpPr>
                  <a:spLocks noChangeArrowheads="1"/>
                </p:cNvSpPr>
                <p:nvPr/>
              </p:nvSpPr>
              <p:spPr bwMode="auto">
                <a:xfrm>
                  <a:off x="539" y="2066"/>
                  <a:ext cx="159" cy="136"/>
                </a:xfrm>
                <a:prstGeom prst="hexagon">
                  <a:avLst>
                    <a:gd name="adj" fmla="val 29228"/>
                    <a:gd name="vf" fmla="val 115470"/>
                  </a:avLst>
                </a:prstGeom>
                <a:gradFill rotWithShape="1">
                  <a:gsLst>
                    <a:gs pos="0">
                      <a:srgbClr val="C0C0C0">
                        <a:gamma/>
                        <a:shade val="36078"/>
                        <a:invGamma/>
                      </a:srgbClr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92" name="Oval 141"/>
                <p:cNvSpPr>
                  <a:spLocks noChangeArrowheads="1"/>
                </p:cNvSpPr>
                <p:nvPr/>
              </p:nvSpPr>
              <p:spPr bwMode="auto">
                <a:xfrm>
                  <a:off x="581" y="2102"/>
                  <a:ext cx="60" cy="6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388" name="AutoShape 142"/>
              <p:cNvSpPr>
                <a:spLocks noChangeArrowheads="1"/>
              </p:cNvSpPr>
              <p:nvPr/>
            </p:nvSpPr>
            <p:spPr bwMode="auto">
              <a:xfrm rot="1800000">
                <a:off x="2222" y="2015"/>
                <a:ext cx="41" cy="23"/>
              </a:xfrm>
              <a:prstGeom prst="flowChartProcess">
                <a:avLst/>
              </a:prstGeom>
              <a:gradFill rotWithShape="1">
                <a:gsLst>
                  <a:gs pos="0">
                    <a:srgbClr val="808080">
                      <a:gamma/>
                      <a:shade val="56078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shade val="5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89" name="AutoShape 143"/>
              <p:cNvSpPr>
                <a:spLocks noChangeArrowheads="1"/>
              </p:cNvSpPr>
              <p:nvPr/>
            </p:nvSpPr>
            <p:spPr bwMode="auto">
              <a:xfrm rot="1800000">
                <a:off x="2307" y="2060"/>
                <a:ext cx="41" cy="23"/>
              </a:xfrm>
              <a:prstGeom prst="flowChartProcess">
                <a:avLst/>
              </a:prstGeom>
              <a:gradFill rotWithShape="1">
                <a:gsLst>
                  <a:gs pos="0">
                    <a:srgbClr val="808080">
                      <a:gamma/>
                      <a:shade val="56078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shade val="5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369" name="Group 145"/>
            <p:cNvGrpSpPr>
              <a:grpSpLocks/>
            </p:cNvGrpSpPr>
            <p:nvPr/>
          </p:nvGrpSpPr>
          <p:grpSpPr bwMode="auto">
            <a:xfrm rot="10800000">
              <a:off x="6116638" y="4025900"/>
              <a:ext cx="287337" cy="287338"/>
              <a:chOff x="2195" y="1956"/>
              <a:chExt cx="181" cy="181"/>
            </a:xfrm>
          </p:grpSpPr>
          <p:grpSp>
            <p:nvGrpSpPr>
              <p:cNvPr id="381" name="Group 146"/>
              <p:cNvGrpSpPr>
                <a:grpSpLocks/>
              </p:cNvGrpSpPr>
              <p:nvPr/>
            </p:nvGrpSpPr>
            <p:grpSpPr bwMode="auto">
              <a:xfrm>
                <a:off x="2195" y="1956"/>
                <a:ext cx="181" cy="181"/>
                <a:chOff x="530" y="2051"/>
                <a:chExt cx="181" cy="181"/>
              </a:xfrm>
            </p:grpSpPr>
            <p:sp>
              <p:nvSpPr>
                <p:cNvPr id="384" name="Oval 147"/>
                <p:cNvSpPr>
                  <a:spLocks noChangeArrowheads="1"/>
                </p:cNvSpPr>
                <p:nvPr/>
              </p:nvSpPr>
              <p:spPr bwMode="auto">
                <a:xfrm>
                  <a:off x="530" y="2051"/>
                  <a:ext cx="181" cy="181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85" name="AutoShape 148"/>
                <p:cNvSpPr>
                  <a:spLocks noChangeArrowheads="1"/>
                </p:cNvSpPr>
                <p:nvPr/>
              </p:nvSpPr>
              <p:spPr bwMode="auto">
                <a:xfrm>
                  <a:off x="548" y="2066"/>
                  <a:ext cx="159" cy="136"/>
                </a:xfrm>
                <a:prstGeom prst="hexagon">
                  <a:avLst>
                    <a:gd name="adj" fmla="val 29228"/>
                    <a:gd name="vf" fmla="val 115470"/>
                  </a:avLst>
                </a:prstGeom>
                <a:gradFill rotWithShape="1">
                  <a:gsLst>
                    <a:gs pos="0">
                      <a:srgbClr val="C0C0C0">
                        <a:gamma/>
                        <a:shade val="36078"/>
                        <a:invGamma/>
                      </a:srgbClr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86" name="Oval 149"/>
                <p:cNvSpPr>
                  <a:spLocks noChangeArrowheads="1"/>
                </p:cNvSpPr>
                <p:nvPr/>
              </p:nvSpPr>
              <p:spPr bwMode="auto">
                <a:xfrm>
                  <a:off x="590" y="2102"/>
                  <a:ext cx="60" cy="60"/>
                </a:xfrm>
                <a:prstGeom prst="ellipse">
                  <a:avLst/>
                </a:prstGeom>
                <a:solidFill>
                  <a:srgbClr val="333333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  <p:sp>
            <p:nvSpPr>
              <p:cNvPr id="382" name="AutoShape 150"/>
              <p:cNvSpPr>
                <a:spLocks noChangeArrowheads="1"/>
              </p:cNvSpPr>
              <p:nvPr/>
            </p:nvSpPr>
            <p:spPr bwMode="auto">
              <a:xfrm rot="1800000">
                <a:off x="2232" y="2015"/>
                <a:ext cx="41" cy="23"/>
              </a:xfrm>
              <a:prstGeom prst="flowChartProcess">
                <a:avLst/>
              </a:prstGeom>
              <a:gradFill rotWithShape="1">
                <a:gsLst>
                  <a:gs pos="0">
                    <a:srgbClr val="808080">
                      <a:gamma/>
                      <a:shade val="56078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shade val="5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83" name="AutoShape 151"/>
              <p:cNvSpPr>
                <a:spLocks noChangeArrowheads="1"/>
              </p:cNvSpPr>
              <p:nvPr/>
            </p:nvSpPr>
            <p:spPr bwMode="auto">
              <a:xfrm rot="1800000">
                <a:off x="2317" y="2060"/>
                <a:ext cx="41" cy="23"/>
              </a:xfrm>
              <a:prstGeom prst="flowChartProcess">
                <a:avLst/>
              </a:prstGeom>
              <a:gradFill rotWithShape="1">
                <a:gsLst>
                  <a:gs pos="0">
                    <a:srgbClr val="808080">
                      <a:gamma/>
                      <a:shade val="56078"/>
                      <a:invGamma/>
                    </a:srgbClr>
                  </a:gs>
                  <a:gs pos="50000">
                    <a:srgbClr val="808080"/>
                  </a:gs>
                  <a:gs pos="100000">
                    <a:srgbClr val="808080">
                      <a:gamma/>
                      <a:shade val="56078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370" name="AutoShape 170"/>
            <p:cNvSpPr>
              <a:spLocks noChangeArrowheads="1"/>
            </p:cNvSpPr>
            <p:nvPr/>
          </p:nvSpPr>
          <p:spPr bwMode="auto">
            <a:xfrm rot="16200000">
              <a:off x="7223919" y="5144294"/>
              <a:ext cx="195263" cy="200025"/>
            </a:xfrm>
            <a:prstGeom prst="flowChartDelay">
              <a:avLst/>
            </a:prstGeom>
            <a:solidFill>
              <a:srgbClr val="00C1EE"/>
            </a:solidFill>
            <a:ln w="9525">
              <a:noFill/>
              <a:miter lim="800000"/>
              <a:headEnd/>
              <a:tailEnd/>
            </a:ln>
            <a:effectLst>
              <a:prstShdw prst="shdw17" dist="12700" dir="16200000">
                <a:srgbClr val="00748F"/>
              </a:prstShdw>
            </a:effec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eaLnBrk="1" hangingPunct="1"/>
              <a:endParaRPr kumimoji="0" lang="zh-TW" altLang="en-US">
                <a:solidFill>
                  <a:srgbClr val="000000"/>
                </a:solidFill>
              </a:endParaRPr>
            </a:p>
          </p:txBody>
        </p:sp>
        <p:grpSp>
          <p:nvGrpSpPr>
            <p:cNvPr id="371" name="Group 171"/>
            <p:cNvGrpSpPr>
              <a:grpSpLocks/>
            </p:cNvGrpSpPr>
            <p:nvPr/>
          </p:nvGrpSpPr>
          <p:grpSpPr bwMode="auto">
            <a:xfrm>
              <a:off x="7235825" y="5176838"/>
              <a:ext cx="171450" cy="161925"/>
              <a:chOff x="3603" y="2532"/>
              <a:chExt cx="108" cy="102"/>
            </a:xfrm>
          </p:grpSpPr>
          <p:sp>
            <p:nvSpPr>
              <p:cNvPr id="378" name="Oval 172"/>
              <p:cNvSpPr>
                <a:spLocks noChangeArrowheads="1"/>
              </p:cNvSpPr>
              <p:nvPr/>
            </p:nvSpPr>
            <p:spPr bwMode="auto">
              <a:xfrm>
                <a:off x="3606" y="2532"/>
                <a:ext cx="102" cy="102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79" name="AutoShape 173"/>
              <p:cNvSpPr>
                <a:spLocks noChangeArrowheads="1"/>
              </p:cNvSpPr>
              <p:nvPr/>
            </p:nvSpPr>
            <p:spPr bwMode="auto">
              <a:xfrm>
                <a:off x="3603" y="2532"/>
                <a:ext cx="108" cy="102"/>
              </a:xfrm>
              <a:prstGeom prst="star16">
                <a:avLst>
                  <a:gd name="adj" fmla="val 37500"/>
                </a:avLst>
              </a:prstGeom>
              <a:solidFill>
                <a:srgbClr val="FFCC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sp>
            <p:nvSpPr>
              <p:cNvPr id="380" name="Oval 174"/>
              <p:cNvSpPr>
                <a:spLocks noChangeArrowheads="1"/>
              </p:cNvSpPr>
              <p:nvPr/>
            </p:nvSpPr>
            <p:spPr bwMode="auto">
              <a:xfrm>
                <a:off x="3623" y="2549"/>
                <a:ext cx="68" cy="68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372" name="Group 175"/>
            <p:cNvGrpSpPr>
              <a:grpSpLocks/>
            </p:cNvGrpSpPr>
            <p:nvPr/>
          </p:nvGrpSpPr>
          <p:grpSpPr bwMode="auto">
            <a:xfrm>
              <a:off x="7231063" y="5167313"/>
              <a:ext cx="179387" cy="179387"/>
              <a:chOff x="3198" y="2871"/>
              <a:chExt cx="113" cy="113"/>
            </a:xfrm>
          </p:grpSpPr>
          <p:sp>
            <p:nvSpPr>
              <p:cNvPr id="373" name="Oval 176"/>
              <p:cNvSpPr>
                <a:spLocks noChangeArrowheads="1"/>
              </p:cNvSpPr>
              <p:nvPr/>
            </p:nvSpPr>
            <p:spPr bwMode="auto">
              <a:xfrm>
                <a:off x="3198" y="2871"/>
                <a:ext cx="113" cy="113"/>
              </a:xfrm>
              <a:prstGeom prst="ellipse">
                <a:avLst/>
              </a:prstGeom>
              <a:solidFill>
                <a:srgbClr val="808080"/>
              </a:solidFill>
              <a:ln w="6350">
                <a:solidFill>
                  <a:srgbClr val="FFFFF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aramond" pitchFamily="18" charset="0"/>
                    <a:ea typeface="新細明體" pitchFamily="18" charset="-120"/>
                  </a:defRPr>
                </a:lvl9pPr>
              </a:lstStyle>
              <a:p>
                <a:pPr eaLnBrk="1" hangingPunct="1"/>
                <a:endParaRPr lang="zh-TW" altLang="en-US">
                  <a:solidFill>
                    <a:srgbClr val="000000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374" name="Group 177"/>
              <p:cNvGrpSpPr>
                <a:grpSpLocks/>
              </p:cNvGrpSpPr>
              <p:nvPr/>
            </p:nvGrpSpPr>
            <p:grpSpPr bwMode="auto">
              <a:xfrm>
                <a:off x="3220" y="2892"/>
                <a:ext cx="68" cy="68"/>
                <a:chOff x="3649" y="2448"/>
                <a:chExt cx="68" cy="68"/>
              </a:xfrm>
            </p:grpSpPr>
            <p:sp>
              <p:nvSpPr>
                <p:cNvPr id="375" name="AutoShape 178"/>
                <p:cNvSpPr>
                  <a:spLocks noChangeArrowheads="1"/>
                </p:cNvSpPr>
                <p:nvPr/>
              </p:nvSpPr>
              <p:spPr bwMode="auto">
                <a:xfrm>
                  <a:off x="3672" y="2448"/>
                  <a:ext cx="23" cy="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0C0C0"/>
                </a:solidFill>
                <a:ln w="3175">
                  <a:solidFill>
                    <a:srgbClr val="333333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76" name="AutoShape 179"/>
                <p:cNvSpPr>
                  <a:spLocks noChangeArrowheads="1"/>
                </p:cNvSpPr>
                <p:nvPr/>
              </p:nvSpPr>
              <p:spPr bwMode="auto">
                <a:xfrm rot="5400000">
                  <a:off x="3671" y="2450"/>
                  <a:ext cx="23" cy="68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C0C0C0"/>
                </a:solidFill>
                <a:ln w="3175">
                  <a:solidFill>
                    <a:srgbClr val="333333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  <p:sp>
              <p:nvSpPr>
                <p:cNvPr id="377" name="Oval 180"/>
                <p:cNvSpPr>
                  <a:spLocks noChangeArrowheads="1"/>
                </p:cNvSpPr>
                <p:nvPr/>
              </p:nvSpPr>
              <p:spPr bwMode="auto">
                <a:xfrm>
                  <a:off x="3672" y="2472"/>
                  <a:ext cx="23" cy="23"/>
                </a:xfrm>
                <a:prstGeom prst="ellipse">
                  <a:avLst/>
                </a:prstGeom>
                <a:solidFill>
                  <a:srgbClr val="C0C0C0"/>
                </a:solidFill>
                <a:ln w="3175">
                  <a:solidFill>
                    <a:srgbClr val="333333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5pPr>
                  <a:lvl6pPr marL="25146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6pPr>
                  <a:lvl7pPr marL="29718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7pPr>
                  <a:lvl8pPr marL="34290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8pPr>
                  <a:lvl9pPr marL="3886200" indent="-228600" algn="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aramond" pitchFamily="18" charset="0"/>
                      <a:ea typeface="新細明體" pitchFamily="18" charset="-120"/>
                    </a:defRPr>
                  </a:lvl9pPr>
                </a:lstStyle>
                <a:p>
                  <a:pPr eaLnBrk="1" hangingPunct="1"/>
                  <a:endParaRPr lang="zh-TW" altLang="en-US">
                    <a:solidFill>
                      <a:srgbClr val="000000"/>
                    </a:solidFill>
                    <a:latin typeface="Arial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577136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ADAM-2000Z: </a:t>
            </a: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стандартный </a:t>
            </a: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Modbus/RTU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pic>
        <p:nvPicPr>
          <p:cNvPr id="289" name="Picture 3" descr="D:\Advantech\2011\IAG\Marketing\Images\bigstockphoto_Panoramic_Picture_Of_River_Rhi_35543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65" y="1138238"/>
            <a:ext cx="8740775" cy="478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0" name="群組 45"/>
          <p:cNvGrpSpPr>
            <a:grpSpLocks/>
          </p:cNvGrpSpPr>
          <p:nvPr/>
        </p:nvGrpSpPr>
        <p:grpSpPr bwMode="auto">
          <a:xfrm>
            <a:off x="7706915" y="2708275"/>
            <a:ext cx="539750" cy="539750"/>
            <a:chOff x="1716964" y="4003472"/>
            <a:chExt cx="540000" cy="540000"/>
          </a:xfrm>
        </p:grpSpPr>
        <p:sp>
          <p:nvSpPr>
            <p:cNvPr id="291" name="弧形 170"/>
            <p:cNvSpPr/>
            <p:nvPr/>
          </p:nvSpPr>
          <p:spPr bwMode="auto">
            <a:xfrm rot="-2700000">
              <a:off x="1716964" y="4003472"/>
              <a:ext cx="540000" cy="540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292" name="弧形 171"/>
            <p:cNvSpPr/>
            <p:nvPr/>
          </p:nvSpPr>
          <p:spPr bwMode="auto">
            <a:xfrm rot="-2700000">
              <a:off x="1824964" y="4098766"/>
              <a:ext cx="324000" cy="324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293" name="弧形 172"/>
            <p:cNvSpPr/>
            <p:nvPr/>
          </p:nvSpPr>
          <p:spPr bwMode="auto">
            <a:xfrm rot="-2700000">
              <a:off x="1905963" y="4192473"/>
              <a:ext cx="162000" cy="162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</p:grpSp>
      <p:grpSp>
        <p:nvGrpSpPr>
          <p:cNvPr id="294" name="群組 45"/>
          <p:cNvGrpSpPr>
            <a:grpSpLocks/>
          </p:cNvGrpSpPr>
          <p:nvPr/>
        </p:nvGrpSpPr>
        <p:grpSpPr bwMode="auto">
          <a:xfrm>
            <a:off x="4406502" y="3671888"/>
            <a:ext cx="539750" cy="539750"/>
            <a:chOff x="1716964" y="4003472"/>
            <a:chExt cx="540000" cy="540000"/>
          </a:xfrm>
        </p:grpSpPr>
        <p:sp>
          <p:nvSpPr>
            <p:cNvPr id="295" name="弧形 174"/>
            <p:cNvSpPr/>
            <p:nvPr/>
          </p:nvSpPr>
          <p:spPr bwMode="auto">
            <a:xfrm rot="-2700000">
              <a:off x="1716964" y="4003472"/>
              <a:ext cx="540000" cy="540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296" name="弧形 175"/>
            <p:cNvSpPr/>
            <p:nvPr/>
          </p:nvSpPr>
          <p:spPr bwMode="auto">
            <a:xfrm rot="-2700000">
              <a:off x="1824964" y="4098766"/>
              <a:ext cx="324000" cy="324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297" name="弧形 176"/>
            <p:cNvSpPr/>
            <p:nvPr/>
          </p:nvSpPr>
          <p:spPr bwMode="auto">
            <a:xfrm rot="-2700000">
              <a:off x="1905965" y="4192471"/>
              <a:ext cx="162000" cy="162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</p:grpSp>
      <p:cxnSp>
        <p:nvCxnSpPr>
          <p:cNvPr id="298" name="直線接點 177"/>
          <p:cNvCxnSpPr>
            <a:cxnSpLocks noChangeShapeType="1"/>
          </p:cNvCxnSpPr>
          <p:nvPr/>
        </p:nvCxnSpPr>
        <p:spPr bwMode="auto">
          <a:xfrm>
            <a:off x="2587227" y="2252663"/>
            <a:ext cx="0" cy="561975"/>
          </a:xfrm>
          <a:prstGeom prst="line">
            <a:avLst/>
          </a:prstGeom>
          <a:noFill/>
          <a:ln w="381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9" name="直線接點 178"/>
          <p:cNvCxnSpPr>
            <a:cxnSpLocks noChangeShapeType="1"/>
          </p:cNvCxnSpPr>
          <p:nvPr/>
        </p:nvCxnSpPr>
        <p:spPr bwMode="auto">
          <a:xfrm>
            <a:off x="4192190" y="2278063"/>
            <a:ext cx="0" cy="549275"/>
          </a:xfrm>
          <a:prstGeom prst="line">
            <a:avLst/>
          </a:prstGeom>
          <a:noFill/>
          <a:ln w="381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直線接點 179"/>
          <p:cNvCxnSpPr/>
          <p:nvPr/>
        </p:nvCxnSpPr>
        <p:spPr bwMode="auto">
          <a:xfrm rot="5400000">
            <a:off x="6833789" y="2454276"/>
            <a:ext cx="727075" cy="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1" name="直線接點 180"/>
          <p:cNvCxnSpPr/>
          <p:nvPr/>
        </p:nvCxnSpPr>
        <p:spPr bwMode="auto">
          <a:xfrm>
            <a:off x="1577577" y="2830513"/>
            <a:ext cx="5632450" cy="0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2" name="直線接點 181"/>
          <p:cNvCxnSpPr>
            <a:cxnSpLocks noChangeShapeType="1"/>
          </p:cNvCxnSpPr>
          <p:nvPr/>
        </p:nvCxnSpPr>
        <p:spPr bwMode="auto">
          <a:xfrm>
            <a:off x="1934765" y="2840038"/>
            <a:ext cx="9525" cy="644525"/>
          </a:xfrm>
          <a:prstGeom prst="line">
            <a:avLst/>
          </a:prstGeom>
          <a:noFill/>
          <a:ln w="38100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5" name="直線接點 182"/>
          <p:cNvCxnSpPr/>
          <p:nvPr/>
        </p:nvCxnSpPr>
        <p:spPr bwMode="auto">
          <a:xfrm rot="5400000">
            <a:off x="1559321" y="4026694"/>
            <a:ext cx="725488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6" name="直線接點 183"/>
          <p:cNvCxnSpPr/>
          <p:nvPr/>
        </p:nvCxnSpPr>
        <p:spPr bwMode="auto">
          <a:xfrm>
            <a:off x="412352" y="4395788"/>
            <a:ext cx="3813175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7" name="直線接點 184"/>
          <p:cNvCxnSpPr/>
          <p:nvPr/>
        </p:nvCxnSpPr>
        <p:spPr bwMode="auto">
          <a:xfrm>
            <a:off x="891777" y="4408488"/>
            <a:ext cx="0" cy="46990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8" name="直線接點 185"/>
          <p:cNvCxnSpPr/>
          <p:nvPr/>
        </p:nvCxnSpPr>
        <p:spPr bwMode="auto">
          <a:xfrm>
            <a:off x="1688702" y="4408488"/>
            <a:ext cx="0" cy="474662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9" name="直線接點 186"/>
          <p:cNvCxnSpPr/>
          <p:nvPr/>
        </p:nvCxnSpPr>
        <p:spPr bwMode="auto">
          <a:xfrm flipH="1">
            <a:off x="2536427" y="4398963"/>
            <a:ext cx="6350" cy="49688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31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27" y="4589463"/>
            <a:ext cx="557213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" name="Picture 2" descr="C:\Documents and Settings\eric.lo\桌面\EKI-1122L_S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852" y="3130550"/>
            <a:ext cx="893763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" name="Picture 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265" y="1139825"/>
            <a:ext cx="1849437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477" y="4600575"/>
            <a:ext cx="560388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215" y="4587875"/>
            <a:ext cx="560387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590" y="1812925"/>
            <a:ext cx="560387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965" y="1825625"/>
            <a:ext cx="560387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" name="Text Box 29"/>
          <p:cNvSpPr txBox="1">
            <a:spLocks noChangeArrowheads="1"/>
          </p:cNvSpPr>
          <p:nvPr/>
        </p:nvSpPr>
        <p:spPr bwMode="auto">
          <a:xfrm>
            <a:off x="4908152" y="2628900"/>
            <a:ext cx="1773238" cy="369888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50000"/>
                  <a:shade val="30000"/>
                  <a:satMod val="115000"/>
                </a:schemeClr>
              </a:gs>
              <a:gs pos="50000">
                <a:schemeClr val="tx1">
                  <a:lumMod val="50000"/>
                  <a:shade val="67500"/>
                  <a:satMod val="115000"/>
                </a:schemeClr>
              </a:gs>
              <a:gs pos="100000">
                <a:schemeClr val="tx1">
                  <a:lumMod val="5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b="1" dirty="0">
                <a:solidFill>
                  <a:schemeClr val="bg1"/>
                </a:solidFill>
                <a:latin typeface="Calibri" pitchFamily="34" charset="0"/>
              </a:rPr>
              <a:t>Modbus/TCP</a:t>
            </a:r>
            <a:endParaRPr lang="zh-TW" altLang="en-US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8" name="Text Box 32"/>
          <p:cNvSpPr txBox="1">
            <a:spLocks noChangeArrowheads="1"/>
          </p:cNvSpPr>
          <p:nvPr/>
        </p:nvSpPr>
        <p:spPr bwMode="auto">
          <a:xfrm>
            <a:off x="2318940" y="3890963"/>
            <a:ext cx="1628775" cy="369887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135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800" dirty="0">
                <a:solidFill>
                  <a:schemeClr val="bg1"/>
                </a:solidFill>
                <a:latin typeface="Calibri" pitchFamily="34" charset="0"/>
              </a:rPr>
              <a:t>Modbus/RTU</a:t>
            </a:r>
            <a:endParaRPr lang="zh-TW" altLang="en-US" sz="18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19" name="Text Box 35"/>
          <p:cNvSpPr txBox="1">
            <a:spLocks noChangeArrowheads="1"/>
          </p:cNvSpPr>
          <p:nvPr/>
        </p:nvSpPr>
        <p:spPr bwMode="auto">
          <a:xfrm>
            <a:off x="2560240" y="1347788"/>
            <a:ext cx="1668462" cy="338137"/>
          </a:xfrm>
          <a:prstGeom prst="rect">
            <a:avLst/>
          </a:prstGeom>
          <a:gradFill rotWithShape="1">
            <a:gsLst>
              <a:gs pos="0">
                <a:srgbClr val="003F77"/>
              </a:gs>
              <a:gs pos="50000">
                <a:srgbClr val="005FAD"/>
              </a:gs>
              <a:gs pos="100000">
                <a:srgbClr val="0072CE"/>
              </a:gs>
            </a:gsLst>
            <a:lin ang="135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dirty="0">
                <a:solidFill>
                  <a:schemeClr val="bg1"/>
                </a:solidFill>
                <a:latin typeface="Calibri" pitchFamily="34" charset="0"/>
              </a:rPr>
              <a:t>ADAM-6000</a:t>
            </a:r>
            <a:endParaRPr lang="zh-TW" alt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20" name="Text Box 38"/>
          <p:cNvSpPr txBox="1">
            <a:spLocks noChangeArrowheads="1"/>
          </p:cNvSpPr>
          <p:nvPr/>
        </p:nvSpPr>
        <p:spPr bwMode="auto">
          <a:xfrm>
            <a:off x="815577" y="5475288"/>
            <a:ext cx="1666875" cy="338137"/>
          </a:xfrm>
          <a:prstGeom prst="rect">
            <a:avLst/>
          </a:prstGeom>
          <a:gradFill rotWithShape="1">
            <a:gsLst>
              <a:gs pos="0">
                <a:srgbClr val="003F77"/>
              </a:gs>
              <a:gs pos="50000">
                <a:srgbClr val="005FAD"/>
              </a:gs>
              <a:gs pos="100000">
                <a:srgbClr val="0072CE"/>
              </a:gs>
            </a:gsLst>
            <a:lin ang="135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dirty="0">
                <a:solidFill>
                  <a:schemeClr val="bg1"/>
                </a:solidFill>
                <a:latin typeface="Calibri" pitchFamily="34" charset="0"/>
              </a:rPr>
              <a:t>ADAM-4000</a:t>
            </a:r>
            <a:endParaRPr lang="zh-TW" altLang="en-US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21" name="Text Box 41"/>
          <p:cNvSpPr txBox="1">
            <a:spLocks noChangeArrowheads="1"/>
          </p:cNvSpPr>
          <p:nvPr/>
        </p:nvSpPr>
        <p:spPr bwMode="auto">
          <a:xfrm>
            <a:off x="3944540" y="5160963"/>
            <a:ext cx="1666875" cy="369887"/>
          </a:xfrm>
          <a:prstGeom prst="rect">
            <a:avLst/>
          </a:pr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135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 kumimoji="1" sz="24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20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000099"/>
              </a:buClr>
              <a:buSzPct val="75000"/>
              <a:buFont typeface="Wingdings" pitchFamily="2" charset="2"/>
              <a:buChar char="§"/>
              <a:defRPr kumimoji="1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Times New Roman" pitchFamily="18" charset="0"/>
              <a:buChar char="–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99"/>
              </a:buClr>
              <a:buSzPct val="70000"/>
              <a:buFont typeface="Wingdings" pitchFamily="2" charset="2"/>
              <a:defRPr kumimoji="1" sz="1200" b="1">
                <a:solidFill>
                  <a:schemeClr val="bg2"/>
                </a:solidFill>
                <a:latin typeface="Arial" pitchFamily="34" charset="0"/>
                <a:ea typeface="新細明體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800" dirty="0">
                <a:solidFill>
                  <a:schemeClr val="bg1"/>
                </a:solidFill>
                <a:latin typeface="Calibri" pitchFamily="34" charset="0"/>
              </a:rPr>
              <a:t>ADAM-2000</a:t>
            </a:r>
            <a:endParaRPr lang="zh-TW" altLang="en-US" sz="1800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22" name="群組 45"/>
          <p:cNvGrpSpPr>
            <a:grpSpLocks/>
          </p:cNvGrpSpPr>
          <p:nvPr/>
        </p:nvGrpSpPr>
        <p:grpSpPr bwMode="auto">
          <a:xfrm>
            <a:off x="6046390" y="3165475"/>
            <a:ext cx="539750" cy="539750"/>
            <a:chOff x="1716964" y="4003472"/>
            <a:chExt cx="540000" cy="540000"/>
          </a:xfrm>
        </p:grpSpPr>
        <p:sp>
          <p:nvSpPr>
            <p:cNvPr id="323" name="弧形 200"/>
            <p:cNvSpPr/>
            <p:nvPr/>
          </p:nvSpPr>
          <p:spPr bwMode="auto">
            <a:xfrm rot="-2700000">
              <a:off x="1716964" y="4003472"/>
              <a:ext cx="540000" cy="540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324" name="弧形 201"/>
            <p:cNvSpPr/>
            <p:nvPr/>
          </p:nvSpPr>
          <p:spPr bwMode="auto">
            <a:xfrm rot="-2700000">
              <a:off x="1824964" y="4098766"/>
              <a:ext cx="324000" cy="324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325" name="弧形 202"/>
            <p:cNvSpPr/>
            <p:nvPr/>
          </p:nvSpPr>
          <p:spPr bwMode="auto">
            <a:xfrm rot="-2700000">
              <a:off x="1905963" y="4192473"/>
              <a:ext cx="162000" cy="162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</p:grpSp>
      <p:grpSp>
        <p:nvGrpSpPr>
          <p:cNvPr id="326" name="群組 45"/>
          <p:cNvGrpSpPr>
            <a:grpSpLocks/>
          </p:cNvGrpSpPr>
          <p:nvPr/>
        </p:nvGrpSpPr>
        <p:grpSpPr bwMode="auto">
          <a:xfrm>
            <a:off x="6032102" y="4567238"/>
            <a:ext cx="539750" cy="539750"/>
            <a:chOff x="1716964" y="4003472"/>
            <a:chExt cx="540000" cy="540000"/>
          </a:xfrm>
        </p:grpSpPr>
        <p:sp>
          <p:nvSpPr>
            <p:cNvPr id="327" name="弧形 204"/>
            <p:cNvSpPr/>
            <p:nvPr/>
          </p:nvSpPr>
          <p:spPr bwMode="auto">
            <a:xfrm rot="-2700000">
              <a:off x="1716964" y="4003472"/>
              <a:ext cx="540000" cy="540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328" name="弧形 205"/>
            <p:cNvSpPr/>
            <p:nvPr/>
          </p:nvSpPr>
          <p:spPr bwMode="auto">
            <a:xfrm rot="-2700000">
              <a:off x="1824964" y="4098766"/>
              <a:ext cx="324000" cy="324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329" name="弧形 206"/>
            <p:cNvSpPr/>
            <p:nvPr/>
          </p:nvSpPr>
          <p:spPr bwMode="auto">
            <a:xfrm rot="-2700000">
              <a:off x="1905965" y="4192471"/>
              <a:ext cx="162000" cy="162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</p:grpSp>
      <p:grpSp>
        <p:nvGrpSpPr>
          <p:cNvPr id="330" name="群組 45"/>
          <p:cNvGrpSpPr>
            <a:grpSpLocks/>
          </p:cNvGrpSpPr>
          <p:nvPr/>
        </p:nvGrpSpPr>
        <p:grpSpPr bwMode="auto">
          <a:xfrm>
            <a:off x="7630715" y="3857625"/>
            <a:ext cx="539750" cy="539750"/>
            <a:chOff x="1716964" y="4003472"/>
            <a:chExt cx="540000" cy="540000"/>
          </a:xfrm>
        </p:grpSpPr>
        <p:sp>
          <p:nvSpPr>
            <p:cNvPr id="331" name="弧形 208"/>
            <p:cNvSpPr/>
            <p:nvPr/>
          </p:nvSpPr>
          <p:spPr bwMode="auto">
            <a:xfrm rot="-2700000">
              <a:off x="1716964" y="4003472"/>
              <a:ext cx="540000" cy="540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332" name="弧形 209"/>
            <p:cNvSpPr/>
            <p:nvPr/>
          </p:nvSpPr>
          <p:spPr bwMode="auto">
            <a:xfrm rot="-2700000">
              <a:off x="1824964" y="4098766"/>
              <a:ext cx="324000" cy="324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333" name="弧形 210"/>
            <p:cNvSpPr/>
            <p:nvPr/>
          </p:nvSpPr>
          <p:spPr bwMode="auto">
            <a:xfrm rot="-2700000">
              <a:off x="1905963" y="4192473"/>
              <a:ext cx="162000" cy="162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</p:grpSp>
      <p:grpSp>
        <p:nvGrpSpPr>
          <p:cNvPr id="334" name="群組 45"/>
          <p:cNvGrpSpPr>
            <a:grpSpLocks/>
          </p:cNvGrpSpPr>
          <p:nvPr/>
        </p:nvGrpSpPr>
        <p:grpSpPr bwMode="auto">
          <a:xfrm>
            <a:off x="7592615" y="4930775"/>
            <a:ext cx="539750" cy="539750"/>
            <a:chOff x="1716964" y="4003472"/>
            <a:chExt cx="540000" cy="540000"/>
          </a:xfrm>
        </p:grpSpPr>
        <p:sp>
          <p:nvSpPr>
            <p:cNvPr id="335" name="弧形 212"/>
            <p:cNvSpPr/>
            <p:nvPr/>
          </p:nvSpPr>
          <p:spPr bwMode="auto">
            <a:xfrm rot="-2700000">
              <a:off x="1716964" y="4003472"/>
              <a:ext cx="540000" cy="540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336" name="弧形 213"/>
            <p:cNvSpPr/>
            <p:nvPr/>
          </p:nvSpPr>
          <p:spPr bwMode="auto">
            <a:xfrm rot="-2700000">
              <a:off x="1824964" y="4098766"/>
              <a:ext cx="324000" cy="324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  <p:sp>
          <p:nvSpPr>
            <p:cNvPr id="337" name="弧形 214"/>
            <p:cNvSpPr/>
            <p:nvPr/>
          </p:nvSpPr>
          <p:spPr bwMode="auto">
            <a:xfrm rot="-2700000">
              <a:off x="1905963" y="4192473"/>
              <a:ext cx="162000" cy="162000"/>
            </a:xfrm>
            <a:prstGeom prst="arc">
              <a:avLst/>
            </a:prstGeom>
            <a:noFill/>
            <a:ln w="25400" cap="flat" cmpd="sng" algn="ctr">
              <a:solidFill>
                <a:srgbClr val="00CC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TW" altLang="en-US">
                <a:ea typeface="新細明體" charset="-120"/>
              </a:endParaRPr>
            </a:p>
          </p:txBody>
        </p:sp>
      </p:grpSp>
      <p:pic>
        <p:nvPicPr>
          <p:cNvPr id="338" name="Picture 13" descr="\\aclftp\iag$\Marketing\Product\ADAM-2000\ADAM-2520Z\ADAM-2520Z_B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0029">
            <a:off x="3866752" y="3748088"/>
            <a:ext cx="12446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" name="Picture 12" descr="\\aclftp\iag$\Marketing\Product\ADAM-2000\ADAM-2510Z\ADAM-2510Z_B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990" y="4618038"/>
            <a:ext cx="124618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0" name="Picture 12" descr="\\aclftp\iag$\Marketing\Product\ADAM-2000\ADAM-2510Z\ADAM-2510Z_B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590" y="3195638"/>
            <a:ext cx="124618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1" name="Picture 3" descr="\\aclftp\iag$\Marketing\Product\ADAM-2000\ADAM-2031Z\ADAM-2031Z_B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61">
            <a:off x="7503715" y="2922588"/>
            <a:ext cx="8286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3" name="Picture 3" descr="\\aclftp\iag$\Marketing\Product\ADAM-2000\ADAM-2031Z\ADAM-2031Z_B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61">
            <a:off x="7452915" y="4090988"/>
            <a:ext cx="8286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" name="Picture 3" descr="\\aclftp\iag$\Marketing\Product\ADAM-2000\ADAM-2031Z\ADAM-2031Z_B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61">
            <a:off x="7440215" y="5145088"/>
            <a:ext cx="8286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50751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Софт: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sp>
        <p:nvSpPr>
          <p:cNvPr id="56" name="內容版面配置區 2"/>
          <p:cNvSpPr>
            <a:spLocks noGrp="1"/>
          </p:cNvSpPr>
          <p:nvPr>
            <p:ph idx="1"/>
          </p:nvPr>
        </p:nvSpPr>
        <p:spPr>
          <a:xfrm>
            <a:off x="282575" y="1133475"/>
            <a:ext cx="8636000" cy="5280025"/>
          </a:xfrm>
        </p:spPr>
        <p:txBody>
          <a:bodyPr/>
          <a:lstStyle/>
          <a:p>
            <a:r>
              <a:rPr lang="en-US" altLang="zh-TW" sz="2200" dirty="0">
                <a:solidFill>
                  <a:srgbClr val="0033CC"/>
                </a:solidFill>
              </a:rPr>
              <a:t>Advantech </a:t>
            </a:r>
            <a:r>
              <a:rPr lang="en-US" altLang="zh-TW" sz="2200" dirty="0" err="1">
                <a:solidFill>
                  <a:srgbClr val="0033CC"/>
                </a:solidFill>
              </a:rPr>
              <a:t>WebAccess</a:t>
            </a:r>
            <a:r>
              <a:rPr lang="ru-RU" altLang="zh-TW" sz="2200" dirty="0">
                <a:solidFill>
                  <a:srgbClr val="0033CC"/>
                </a:solidFill>
              </a:rPr>
              <a:t> </a:t>
            </a:r>
            <a:r>
              <a:rPr lang="en-US" altLang="zh-TW" sz="2200" dirty="0">
                <a:solidFill>
                  <a:srgbClr val="0033CC"/>
                </a:solidFill>
              </a:rPr>
              <a:t>Express</a:t>
            </a:r>
            <a:r>
              <a:rPr lang="en-US" altLang="zh-TW" sz="2200" dirty="0" smtClean="0"/>
              <a:t/>
            </a:r>
            <a:br>
              <a:rPr lang="en-US" altLang="zh-TW" sz="2200" dirty="0" smtClean="0"/>
            </a:br>
            <a:r>
              <a:rPr lang="en-US" altLang="zh-TW" sz="1800" dirty="0" smtClean="0"/>
              <a:t>- SCADA-</a:t>
            </a:r>
            <a:r>
              <a:rPr lang="ru-RU" altLang="zh-TW" sz="1800" dirty="0" smtClean="0"/>
              <a:t>система, основанная на </a:t>
            </a:r>
            <a:r>
              <a:rPr lang="en-US" altLang="zh-TW" sz="1800" dirty="0" err="1" smtClean="0"/>
              <a:t>Webaccess</a:t>
            </a:r>
            <a:r>
              <a:rPr lang="en-US" altLang="zh-TW" sz="1800" dirty="0" smtClean="0"/>
              <a:t/>
            </a:r>
            <a:br>
              <a:rPr lang="en-US" altLang="zh-TW" sz="1800" dirty="0" smtClean="0"/>
            </a:br>
            <a:r>
              <a:rPr lang="en-US" altLang="zh-TW" sz="1800" dirty="0" smtClean="0"/>
              <a:t>- </a:t>
            </a:r>
            <a:r>
              <a:rPr lang="ru-RU" altLang="zh-TW" sz="1800" dirty="0" err="1" smtClean="0"/>
              <a:t>автоопределение</a:t>
            </a:r>
            <a:r>
              <a:rPr lang="ru-RU" altLang="zh-TW" sz="1800" dirty="0" smtClean="0"/>
              <a:t> модулей серий 4000, 6000, 2000</a:t>
            </a:r>
            <a:br>
              <a:rPr lang="ru-RU" altLang="zh-TW" sz="1800" dirty="0" smtClean="0"/>
            </a:br>
            <a:r>
              <a:rPr lang="ru-RU" altLang="zh-TW" sz="1800" dirty="0" smtClean="0"/>
              <a:t>- с версии 1.2.1 - +6200 (кроме 6266)</a:t>
            </a:r>
            <a:br>
              <a:rPr lang="ru-RU" altLang="zh-TW" sz="1800" dirty="0" smtClean="0"/>
            </a:br>
            <a:r>
              <a:rPr lang="ru-RU" altLang="zh-TW" sz="1800" dirty="0" smtClean="0"/>
              <a:t>- управление, тренды</a:t>
            </a:r>
            <a:endParaRPr lang="ru-RU" altLang="zh-TW" sz="1200" dirty="0"/>
          </a:p>
          <a:p>
            <a:endParaRPr lang="en-US" altLang="zh-TW" sz="2200" dirty="0" smtClean="0"/>
          </a:p>
          <a:p>
            <a:r>
              <a:rPr lang="en-US" altLang="zh-TW" sz="2200" dirty="0" smtClean="0">
                <a:solidFill>
                  <a:srgbClr val="0033CC"/>
                </a:solidFill>
              </a:rPr>
              <a:t>ADAM.NET Utility</a:t>
            </a:r>
            <a:r>
              <a:rPr lang="en-US" altLang="zh-TW" sz="2000" dirty="0" smtClean="0">
                <a:solidFill>
                  <a:srgbClr val="0033CC"/>
                </a:solidFill>
              </a:rPr>
              <a:t/>
            </a:r>
            <a:br>
              <a:rPr lang="en-US" altLang="zh-TW" sz="2000" dirty="0" smtClean="0">
                <a:solidFill>
                  <a:srgbClr val="0033CC"/>
                </a:solidFill>
              </a:rPr>
            </a:br>
            <a:r>
              <a:rPr lang="en-US" altLang="zh-TW" sz="1800" dirty="0" smtClean="0"/>
              <a:t>- </a:t>
            </a:r>
            <a:r>
              <a:rPr lang="ru-RU" altLang="zh-TW" sz="1800" dirty="0" smtClean="0"/>
              <a:t>Поиск и назначение адресов</a:t>
            </a:r>
            <a:r>
              <a:rPr lang="en-US" altLang="zh-TW" sz="1800" dirty="0" smtClean="0"/>
              <a:t/>
            </a:r>
            <a:br>
              <a:rPr lang="en-US" altLang="zh-TW" sz="1800" dirty="0" smtClean="0"/>
            </a:br>
            <a:r>
              <a:rPr lang="en-US" altLang="zh-TW" sz="1800" dirty="0" smtClean="0"/>
              <a:t>- </a:t>
            </a:r>
            <a:r>
              <a:rPr lang="ru-RU" altLang="zh-TW" sz="1800" dirty="0" err="1" smtClean="0"/>
              <a:t>Параметрирование</a:t>
            </a:r>
            <a:r>
              <a:rPr lang="ru-RU" altLang="zh-TW" sz="1800" dirty="0" smtClean="0"/>
              <a:t>, безопасность, калибровка</a:t>
            </a:r>
            <a:r>
              <a:rPr lang="en-US" altLang="zh-TW" sz="1800" dirty="0" smtClean="0"/>
              <a:t/>
            </a:r>
            <a:br>
              <a:rPr lang="en-US" altLang="zh-TW" sz="1800" dirty="0" smtClean="0"/>
            </a:br>
            <a:r>
              <a:rPr lang="en-US" altLang="zh-TW" sz="1800" dirty="0" smtClean="0"/>
              <a:t>- </a:t>
            </a:r>
            <a:r>
              <a:rPr lang="ru-RU" altLang="zh-TW" sz="1800" dirty="0"/>
              <a:t>Д</a:t>
            </a:r>
            <a:r>
              <a:rPr lang="ru-RU" altLang="zh-TW" sz="1800" dirty="0" smtClean="0"/>
              <a:t>ля модулей 6000 и 6200 – программирование </a:t>
            </a:r>
            <a:r>
              <a:rPr lang="en-US" altLang="zh-TW" sz="1800" dirty="0" smtClean="0"/>
              <a:t>GCL</a:t>
            </a:r>
            <a:endParaRPr lang="en-US" altLang="zh-TW" sz="1600" dirty="0" smtClean="0"/>
          </a:p>
          <a:p>
            <a:endParaRPr lang="en-US" altLang="zh-TW" sz="2200" dirty="0" smtClean="0"/>
          </a:p>
          <a:p>
            <a:r>
              <a:rPr lang="en-US" altLang="zh-TW" sz="2200" dirty="0" smtClean="0">
                <a:solidFill>
                  <a:srgbClr val="0033CC"/>
                </a:solidFill>
              </a:rPr>
              <a:t>OPC Server (OLE for process ctrl)</a:t>
            </a:r>
            <a:r>
              <a:rPr lang="en-US" altLang="zh-TW" sz="2200" dirty="0" smtClean="0"/>
              <a:t/>
            </a:r>
            <a:br>
              <a:rPr lang="en-US" altLang="zh-TW" sz="2200" dirty="0" smtClean="0"/>
            </a:br>
            <a:r>
              <a:rPr lang="en-US" altLang="zh-TW" sz="1800" dirty="0" smtClean="0"/>
              <a:t>- </a:t>
            </a:r>
            <a:r>
              <a:rPr lang="ru-RU" altLang="zh-TW" sz="1800" dirty="0" smtClean="0"/>
              <a:t>Поддержка</a:t>
            </a:r>
            <a:r>
              <a:rPr lang="en-US" altLang="zh-TW" sz="1800" dirty="0" smtClean="0"/>
              <a:t> Advantech ASCII, Modbus/RTU </a:t>
            </a:r>
            <a:r>
              <a:rPr lang="ru-RU" altLang="zh-TW" sz="1800" dirty="0"/>
              <a:t>и</a:t>
            </a:r>
            <a:r>
              <a:rPr lang="en-US" altLang="zh-TW" sz="1800" dirty="0" smtClean="0"/>
              <a:t/>
            </a:r>
            <a:br>
              <a:rPr lang="en-US" altLang="zh-TW" sz="1800" dirty="0" smtClean="0"/>
            </a:br>
            <a:r>
              <a:rPr lang="en-US" altLang="zh-TW" sz="1800" dirty="0" smtClean="0"/>
              <a:t>   Modbus/TCP</a:t>
            </a:r>
            <a:br>
              <a:rPr lang="en-US" altLang="zh-TW" sz="1800" dirty="0" smtClean="0"/>
            </a:br>
            <a:r>
              <a:rPr lang="en-US" altLang="zh-TW" sz="1800" dirty="0" smtClean="0"/>
              <a:t>- </a:t>
            </a:r>
            <a:r>
              <a:rPr lang="ru-RU" altLang="zh-TW" sz="1800" dirty="0" smtClean="0"/>
              <a:t>Стандартный интерфейс к о всем сериям</a:t>
            </a:r>
            <a:endParaRPr lang="en-US" altLang="zh-TW" dirty="0" smtClean="0"/>
          </a:p>
        </p:txBody>
      </p:sp>
      <p:pic>
        <p:nvPicPr>
          <p:cNvPr id="57" name="Picture 13" descr="D:\Advantech_20100201\Product Division\Product Division\Intelligent ADAM &amp; WebAccess Solution\WebAccess\WebAccess Lite Version\WebAccess Express Image\View_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801" y="927024"/>
            <a:ext cx="1458001" cy="9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8" name="Picture 14" descr="D:\Advantech_20100201\Product Division\Product Division\Intelligent ADAM &amp; WebAccess Solution\WebAccess\WebAccess Lite Version\WebAccess Express Image\View_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151" y="1231822"/>
            <a:ext cx="1465870" cy="9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9" name="Picture 12" descr="D:\Advantech_20100201\Product Division\Product Division\Intelligent ADAM &amp; WebAccess Solution\WebAccess\WebAccess Lite Version\WebAccess Express Image\WAE_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734" y="1463804"/>
            <a:ext cx="1296000" cy="9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0" name="Picture 15" descr="D:\Advantech_20100201\Product Division\Product Division\Intelligent ADAM &amp; WebAccess Solution\WebAccess\WebAccess Lite Version\WebAccess Express logo\WebAccess-Express-轉外框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2100" y="2157413"/>
            <a:ext cx="10414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圖片 14" descr="ADAM Net Utility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774" y="2960913"/>
            <a:ext cx="2008294" cy="13204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2" name="圖片 15" descr="adam net utility logo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2063" y="3716338"/>
            <a:ext cx="417512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圖片 16" descr="OPC_Server_S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61067" y="4644572"/>
            <a:ext cx="1797695" cy="1279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4" name="圖片 17" descr="OPC logo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3" y="5260975"/>
            <a:ext cx="396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54855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內容版面配置區 17"/>
          <p:cNvSpPr txBox="1">
            <a:spLocks/>
          </p:cNvSpPr>
          <p:nvPr/>
        </p:nvSpPr>
        <p:spPr>
          <a:xfrm>
            <a:off x="519175" y="1052736"/>
            <a:ext cx="5492986" cy="4608512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/>
          <a:lstStyle>
            <a:defPPr>
              <a:defRPr lang="zh-TW"/>
            </a:defPPr>
            <a:lvl1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 sz="2800" b="1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r>
              <a:rPr lang="ru-RU" altLang="zh-CN" dirty="0" smtClean="0"/>
              <a:t>Основан на </a:t>
            </a:r>
            <a:r>
              <a:rPr lang="en-US" altLang="zh-CN" dirty="0" err="1" smtClean="0"/>
              <a:t>WebAccess</a:t>
            </a:r>
            <a:r>
              <a:rPr lang="en-US" altLang="zh-CN" dirty="0" smtClean="0"/>
              <a:t>, </a:t>
            </a:r>
            <a:r>
              <a:rPr lang="ru-RU" altLang="zh-CN" dirty="0" smtClean="0"/>
              <a:t>не имеет отдельного дистрибутива</a:t>
            </a:r>
            <a:endParaRPr lang="en-US" altLang="zh-CN" dirty="0" smtClean="0"/>
          </a:p>
          <a:p>
            <a:r>
              <a:rPr lang="ru-RU" altLang="zh-CN" dirty="0" smtClean="0"/>
              <a:t>Бесплатно</a:t>
            </a:r>
            <a:endParaRPr lang="ru-RU" altLang="zh-CN" dirty="0"/>
          </a:p>
          <a:p>
            <a:r>
              <a:rPr lang="ru-RU" altLang="zh-CN" dirty="0"/>
              <a:t>До 75 тегов</a:t>
            </a:r>
          </a:p>
          <a:p>
            <a:r>
              <a:rPr lang="ru-RU" altLang="zh-CN" dirty="0"/>
              <a:t>Автопоиск </a:t>
            </a:r>
            <a:r>
              <a:rPr lang="en-US" altLang="zh-CN" dirty="0" smtClean="0"/>
              <a:t>ADAM-</a:t>
            </a:r>
            <a:r>
              <a:rPr lang="ru-RU" altLang="zh-CN" dirty="0" smtClean="0"/>
              <a:t>2</a:t>
            </a:r>
            <a:r>
              <a:rPr lang="en-US" altLang="zh-CN" dirty="0" smtClean="0"/>
              <a:t>k / 4k </a:t>
            </a:r>
            <a:r>
              <a:rPr lang="en-US" altLang="zh-CN" dirty="0"/>
              <a:t>/ 6k</a:t>
            </a:r>
          </a:p>
          <a:p>
            <a:r>
              <a:rPr lang="ru-RU" altLang="zh-CN" dirty="0"/>
              <a:t>Архивирование</a:t>
            </a:r>
          </a:p>
          <a:p>
            <a:r>
              <a:rPr lang="ru-RU" altLang="zh-CN" dirty="0"/>
              <a:t>Экспорт в </a:t>
            </a:r>
            <a:r>
              <a:rPr lang="en-US" altLang="zh-CN" dirty="0"/>
              <a:t>HTML/Excel</a:t>
            </a:r>
          </a:p>
          <a:p>
            <a:r>
              <a:rPr lang="en-US" altLang="zh-CN" dirty="0"/>
              <a:t>WAE + IIS </a:t>
            </a:r>
            <a:r>
              <a:rPr lang="ru-RU" altLang="zh-CN" dirty="0"/>
              <a:t>-</a:t>
            </a:r>
            <a:r>
              <a:rPr lang="en-US" altLang="zh-CN" dirty="0"/>
              <a:t>&gt; </a:t>
            </a:r>
            <a:r>
              <a:rPr lang="en-US" altLang="zh-CN" dirty="0" err="1"/>
              <a:t>WebAccess</a:t>
            </a:r>
            <a:r>
              <a:rPr lang="en-US" altLang="zh-CN" dirty="0"/>
              <a:t> Mobile</a:t>
            </a:r>
          </a:p>
          <a:p>
            <a:pPr marL="0" indent="0">
              <a:buNone/>
            </a:pPr>
            <a:endParaRPr lang="ru-RU" altLang="zh-CN" dirty="0"/>
          </a:p>
          <a:p>
            <a:endParaRPr lang="zh-CN" altLang="en-US" dirty="0"/>
          </a:p>
        </p:txBody>
      </p:sp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Софт: </a:t>
            </a:r>
            <a:r>
              <a:rPr kumimoji="0" lang="en-US" altLang="zh-TW" sz="3600" b="1" dirty="0" err="1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Webaccess</a:t>
            </a: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 Express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pic>
        <p:nvPicPr>
          <p:cNvPr id="13" name="Picture 12" descr="D:\Advantech_20100201\Product Division\Product Division\Intelligent ADAM &amp; WebAccess Solution\WebAccess\WebAccess Lite Version\WebAccess Express Image\WAE_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908720"/>
            <a:ext cx="2376486" cy="178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D:\Advantech_20100201\Product Division\Product Division\Intelligent ADAM &amp; WebAccess Solution\WebAccess\WebAccess Lite Version\WebAccess Express Image\View_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506913"/>
            <a:ext cx="2376487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D:\Advantech_20100201\Product Division\Product Division\Intelligent ADAM &amp; WebAccess Solution\WebAccess\WebAccess Lite Version\WebAccess Express Image\View_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2823564"/>
            <a:ext cx="2389188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57398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Софт: </a:t>
            </a: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ADAM-2000Z Site survey Tool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pic>
        <p:nvPicPr>
          <p:cNvPr id="13" name="Picture 14" descr="D:\temp\kurt\2012-03-22_1900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48880"/>
            <a:ext cx="5692775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內容版面配置區 2"/>
          <p:cNvSpPr>
            <a:spLocks noGrp="1"/>
          </p:cNvSpPr>
          <p:nvPr>
            <p:ph idx="1"/>
          </p:nvPr>
        </p:nvSpPr>
        <p:spPr>
          <a:xfrm>
            <a:off x="254000" y="908720"/>
            <a:ext cx="8636000" cy="2304256"/>
          </a:xfrm>
        </p:spPr>
        <p:txBody>
          <a:bodyPr/>
          <a:lstStyle/>
          <a:p>
            <a:r>
              <a:rPr lang="ru-RU" altLang="zh-TW" sz="2200" dirty="0" smtClean="0">
                <a:solidFill>
                  <a:srgbClr val="0033CC"/>
                </a:solidFill>
              </a:rPr>
              <a:t>Автопоиск всех модулей</a:t>
            </a:r>
          </a:p>
          <a:p>
            <a:r>
              <a:rPr lang="ru-RU" altLang="zh-TW" sz="2200" dirty="0" smtClean="0">
                <a:solidFill>
                  <a:srgbClr val="0033CC"/>
                </a:solidFill>
              </a:rPr>
              <a:t>Определение архитектуры сети</a:t>
            </a:r>
          </a:p>
          <a:p>
            <a:r>
              <a:rPr lang="ru-RU" altLang="zh-TW" sz="2200" dirty="0" smtClean="0">
                <a:solidFill>
                  <a:srgbClr val="0033CC"/>
                </a:solidFill>
              </a:rPr>
              <a:t>Индикация состояния батарей, активности модулей</a:t>
            </a:r>
          </a:p>
          <a:p>
            <a:r>
              <a:rPr lang="ru-RU" altLang="zh-TW" sz="2200" dirty="0" smtClean="0">
                <a:solidFill>
                  <a:srgbClr val="0033CC"/>
                </a:solidFill>
              </a:rPr>
              <a:t>Можно подложить</a:t>
            </a:r>
            <a:br>
              <a:rPr lang="ru-RU" altLang="zh-TW" sz="2200" dirty="0" smtClean="0">
                <a:solidFill>
                  <a:srgbClr val="0033CC"/>
                </a:solidFill>
              </a:rPr>
            </a:br>
            <a:r>
              <a:rPr lang="ru-RU" altLang="zh-TW" sz="2200" dirty="0" smtClean="0">
                <a:solidFill>
                  <a:srgbClr val="0033CC"/>
                </a:solidFill>
              </a:rPr>
              <a:t>картинку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6621721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圖片 78" descr="WebAccess logo (New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3036888"/>
            <a:ext cx="1016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標題 11"/>
          <p:cNvSpPr txBox="1">
            <a:spLocks/>
          </p:cNvSpPr>
          <p:nvPr/>
        </p:nvSpPr>
        <p:spPr bwMode="auto">
          <a:xfrm>
            <a:off x="682625" y="209550"/>
            <a:ext cx="829786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ru-RU" altLang="zh-CN" sz="28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Управление центральным отоплением</a:t>
            </a:r>
            <a:endParaRPr lang="en-US" altLang="zh-CN" sz="2800" b="1" kern="0" dirty="0">
              <a:solidFill>
                <a:srgbClr val="0070C0"/>
              </a:solidFill>
              <a:latin typeface="Arial"/>
              <a:ea typeface="新細明體"/>
              <a:cs typeface="+mj-cs"/>
            </a:endParaRPr>
          </a:p>
        </p:txBody>
      </p:sp>
      <p:pic>
        <p:nvPicPr>
          <p:cNvPr id="64516" name="Picture 3" descr="D:\Advantech\Campaign\2012\ADAM Campaign Materials\ADAM-2000\Stage1\Case study eDM\ADAM_2000_case\images\app0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8" y="1023938"/>
            <a:ext cx="1585912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7" name="Picture 2"/>
          <p:cNvPicPr>
            <a:picLocks noChangeAspect="1" noChangeArrowheads="1"/>
          </p:cNvPicPr>
          <p:nvPr/>
        </p:nvPicPr>
        <p:blipFill>
          <a:blip r:embed="rId5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188" y="1214438"/>
            <a:ext cx="5226050" cy="504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51520" y="3606800"/>
            <a:ext cx="3847405" cy="234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TW"/>
            </a:defPPr>
            <a:lvl1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 sz="2400" b="1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r>
              <a:rPr lang="ru-RU" altLang="zh-TW" dirty="0" smtClean="0"/>
              <a:t>Несложный монтаж «в поле»</a:t>
            </a:r>
            <a:endParaRPr lang="en-US" altLang="zh-TW" dirty="0"/>
          </a:p>
          <a:p>
            <a:r>
              <a:rPr lang="ru-RU" altLang="zh-TW" dirty="0" smtClean="0"/>
              <a:t>Интеграция проводных и беспроводных решений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2529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0"/>
          <p:cNvSpPr>
            <a:spLocks noChangeArrowheads="1"/>
          </p:cNvSpPr>
          <p:nvPr/>
        </p:nvSpPr>
        <p:spPr bwMode="auto">
          <a:xfrm>
            <a:off x="323528" y="908720"/>
            <a:ext cx="8640960" cy="4896544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Обзор особенностей модулей серии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ADAM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>Программное обеспечение</a:t>
            </a:r>
            <a:endParaRPr lang="zh-TW" altLang="en-US" sz="2800" b="1" dirty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Примеры применений</a:t>
            </a:r>
          </a:p>
        </p:txBody>
      </p:sp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Программа на сегодня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標題 11"/>
          <p:cNvSpPr txBox="1">
            <a:spLocks/>
          </p:cNvSpPr>
          <p:nvPr/>
        </p:nvSpPr>
        <p:spPr bwMode="auto">
          <a:xfrm>
            <a:off x="682625" y="209550"/>
            <a:ext cx="829786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ru-RU" altLang="zh-CN" sz="28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Азнакаево, Татарстан</a:t>
            </a:r>
            <a:endParaRPr lang="en-US" altLang="zh-CN" sz="2800" b="1" kern="0" dirty="0">
              <a:solidFill>
                <a:srgbClr val="0070C0"/>
              </a:solidFill>
              <a:latin typeface="Arial"/>
              <a:ea typeface="新細明體"/>
              <a:cs typeface="+mj-cs"/>
            </a:endParaRPr>
          </a:p>
        </p:txBody>
      </p:sp>
      <p:pic>
        <p:nvPicPr>
          <p:cNvPr id="64516" name="Picture 3" descr="D:\Advantech\Campaign\2012\ADAM Campaign Materials\ADAM-2000\Stage1\Case study eDM\ADAM_2000_case\images\app0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8" y="1023938"/>
            <a:ext cx="1585912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51520" y="3606800"/>
            <a:ext cx="8568952" cy="2342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TW"/>
            </a:defPPr>
            <a:lvl1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 sz="2400" b="1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pPr marL="0" indent="0">
              <a:buNone/>
            </a:pPr>
            <a:r>
              <a:rPr lang="ru-RU" altLang="zh-TW" dirty="0" smtClean="0"/>
              <a:t>ЦТП </a:t>
            </a:r>
            <a:r>
              <a:rPr lang="ru-RU" altLang="zh-TW" dirty="0" err="1" smtClean="0"/>
              <a:t>Азнакаевского</a:t>
            </a:r>
            <a:r>
              <a:rPr lang="ru-RU" altLang="zh-TW" dirty="0" smtClean="0"/>
              <a:t> предприятия тепловых сетей:</a:t>
            </a:r>
            <a:endParaRPr lang="en-US" altLang="zh-TW" dirty="0" smtClean="0"/>
          </a:p>
          <a:p>
            <a:r>
              <a:rPr lang="en-US" altLang="zh-TW" dirty="0" smtClean="0"/>
              <a:t>ADAM4000 + TRACE MODE 5</a:t>
            </a:r>
            <a:endParaRPr lang="ru-RU" altLang="zh-TW" dirty="0" smtClean="0"/>
          </a:p>
          <a:p>
            <a:r>
              <a:rPr lang="ru-RU" altLang="zh-TW" dirty="0" smtClean="0"/>
              <a:t>Визуализация, архивы, учет, обработка аварий</a:t>
            </a:r>
            <a:endParaRPr lang="en-US" altLang="zh-TW" dirty="0" smtClean="0"/>
          </a:p>
          <a:p>
            <a:r>
              <a:rPr lang="ru-RU" altLang="zh-TW" dirty="0" smtClean="0"/>
              <a:t>Этап 1: городская насосная + 2 ЦТП</a:t>
            </a:r>
          </a:p>
          <a:p>
            <a:r>
              <a:rPr lang="ru-RU" altLang="zh-TW" dirty="0" smtClean="0"/>
              <a:t>Этап 2: 4 котельные, резервуары</a:t>
            </a:r>
            <a:endParaRPr lang="en-US" altLang="zh-TW" dirty="0"/>
          </a:p>
        </p:txBody>
      </p:sp>
      <p:pic>
        <p:nvPicPr>
          <p:cNvPr id="4098" name="Picture 2" descr="http://www.tracemode.ua/images/oik-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53748"/>
            <a:ext cx="3057128" cy="2017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311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標題 11"/>
          <p:cNvSpPr txBox="1">
            <a:spLocks/>
          </p:cNvSpPr>
          <p:nvPr/>
        </p:nvSpPr>
        <p:spPr bwMode="auto">
          <a:xfrm>
            <a:off x="682625" y="209550"/>
            <a:ext cx="8297863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en-US" altLang="zh-CN" sz="28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Swansea, South Wales, UK</a:t>
            </a:r>
            <a:endParaRPr lang="en-US" altLang="zh-CN" sz="2800" b="1" kern="0" dirty="0">
              <a:solidFill>
                <a:srgbClr val="0070C0"/>
              </a:solidFill>
              <a:latin typeface="Arial"/>
              <a:ea typeface="新細明體"/>
              <a:cs typeface="+mj-cs"/>
            </a:endParaRPr>
          </a:p>
        </p:txBody>
      </p:sp>
      <p:pic>
        <p:nvPicPr>
          <p:cNvPr id="64516" name="Picture 3" descr="D:\Advantech\Campaign\2012\ADAM Campaign Materials\ADAM-2000\Stage1\Case study eDM\ADAM_2000_case\images\app0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8" y="1023938"/>
            <a:ext cx="1585912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51520" y="4077072"/>
            <a:ext cx="588512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TW"/>
            </a:defPPr>
            <a:lvl1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 sz="2400" b="1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pPr marL="0" indent="0">
              <a:buNone/>
            </a:pPr>
            <a:r>
              <a:rPr lang="ru-RU" altLang="zh-TW" dirty="0" smtClean="0"/>
              <a:t>Корпуса </a:t>
            </a:r>
            <a:r>
              <a:rPr lang="en-US" altLang="zh-TW" dirty="0" smtClean="0"/>
              <a:t>Swansea University</a:t>
            </a:r>
            <a:r>
              <a:rPr lang="ru-RU" altLang="zh-TW" dirty="0" smtClean="0"/>
              <a:t>:</a:t>
            </a:r>
            <a:endParaRPr lang="en-US" altLang="zh-TW" dirty="0" smtClean="0"/>
          </a:p>
          <a:p>
            <a:r>
              <a:rPr lang="en-US" altLang="zh-TW" dirty="0" smtClean="0"/>
              <a:t>ADAM-5550KW + ADAM-4015</a:t>
            </a:r>
          </a:p>
          <a:p>
            <a:r>
              <a:rPr lang="ru-RU" altLang="zh-TW" dirty="0" smtClean="0"/>
              <a:t>Учет и управление потреблением электроэнергии и тепла</a:t>
            </a:r>
            <a:endParaRPr lang="en-US" altLang="zh-TW" dirty="0"/>
          </a:p>
        </p:txBody>
      </p:sp>
      <p:pic>
        <p:nvPicPr>
          <p:cNvPr id="10242" name="Picture 2" descr="http://wfcache.advantech.com/EZ/CMSUserFiles/image/New%20application%20story%20for%20Power%20&amp;%20Energy%20market_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01699"/>
            <a:ext cx="3384376" cy="226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fcache.advantech.com/EZ/CMSUserFiles/image/Swanse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6648" y="3161980"/>
            <a:ext cx="271677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16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13" y="1144588"/>
            <a:ext cx="5145087" cy="512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圖片 78" descr="WebAccess logo (New)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3036888"/>
            <a:ext cx="1016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51520" y="3708400"/>
            <a:ext cx="4032447" cy="2384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/>
            </a:pPr>
            <a:r>
              <a:rPr lang="ru-RU" altLang="zh-TW" sz="24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>Интеграция проводных и беспроводных модулей</a:t>
            </a:r>
            <a:endParaRPr lang="en-US" altLang="zh-TW" sz="2400" b="1" dirty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/>
            </a:pPr>
            <a:r>
              <a:rPr lang="ru-RU" altLang="zh-TW" sz="24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>Для беспроводных модулей можно не прокладывать питание</a:t>
            </a:r>
            <a:endParaRPr lang="en-US" altLang="zh-TW" sz="2400" b="1" dirty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sp>
        <p:nvSpPr>
          <p:cNvPr id="55301" name="標題 11"/>
          <p:cNvSpPr txBox="1">
            <a:spLocks/>
          </p:cNvSpPr>
          <p:nvPr/>
        </p:nvSpPr>
        <p:spPr bwMode="auto">
          <a:xfrm>
            <a:off x="846138" y="209550"/>
            <a:ext cx="82978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ru-RU" altLang="zh-CN" sz="32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Мониторинг теплиц</a:t>
            </a:r>
            <a:endParaRPr lang="en-US" altLang="zh-CN" sz="3200" b="1" kern="0" dirty="0" smtClean="0">
              <a:solidFill>
                <a:srgbClr val="0070C0"/>
              </a:solidFill>
              <a:latin typeface="Arial"/>
              <a:ea typeface="新細明體"/>
              <a:cs typeface="+mj-cs"/>
            </a:endParaRPr>
          </a:p>
        </p:txBody>
      </p:sp>
      <p:pic>
        <p:nvPicPr>
          <p:cNvPr id="62470" name="Picture 6" descr="D:\Advantech\Campaign\2012\ADAM Campaign Materials\ADAM-2000\Stage1\Case study eDM\ADAM_2000_case\images\app0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63" y="900113"/>
            <a:ext cx="1333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261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51520" y="4221088"/>
            <a:ext cx="578833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/>
            </a:pPr>
            <a:r>
              <a:rPr lang="ru-RU" altLang="zh-TW" sz="24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Контроль и регистрация технологических параметров теплиц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/>
            </a:pPr>
            <a:r>
              <a:rPr lang="en-US" altLang="zh-TW" sz="24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ADAM-4520, 4012, 4013, 4050</a:t>
            </a:r>
            <a:endParaRPr lang="en-US" altLang="zh-TW" sz="2400" b="1" dirty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sp>
        <p:nvSpPr>
          <p:cNvPr id="55301" name="標題 11"/>
          <p:cNvSpPr txBox="1">
            <a:spLocks/>
          </p:cNvSpPr>
          <p:nvPr/>
        </p:nvSpPr>
        <p:spPr bwMode="auto">
          <a:xfrm>
            <a:off x="846138" y="209550"/>
            <a:ext cx="82978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ru-RU" altLang="zh-CN" sz="32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Сосновый Бор, Ленинградская обл.</a:t>
            </a:r>
            <a:endParaRPr lang="en-US" altLang="zh-CN" sz="3200" b="1" kern="0" dirty="0" smtClean="0">
              <a:solidFill>
                <a:srgbClr val="0070C0"/>
              </a:solidFill>
              <a:latin typeface="Arial"/>
              <a:ea typeface="新細明體"/>
              <a:cs typeface="+mj-cs"/>
            </a:endParaRPr>
          </a:p>
        </p:txBody>
      </p:sp>
      <p:pic>
        <p:nvPicPr>
          <p:cNvPr id="62470" name="Picture 6" descr="D:\Advantech\Campaign\2012\ADAM Campaign Materials\ADAM-2000\Stage1\Case study eDM\ADAM_2000_case\images\app0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63" y="900113"/>
            <a:ext cx="1333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39853" y="1291840"/>
            <a:ext cx="2828376" cy="3609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66965" y="901700"/>
            <a:ext cx="3371761" cy="190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199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51520" y="4221088"/>
            <a:ext cx="578833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/>
            </a:pPr>
            <a:r>
              <a:rPr lang="en-US" altLang="zh-TW" sz="2400" b="1" dirty="0" err="1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TraceMode</a:t>
            </a:r>
            <a:r>
              <a:rPr lang="en-US" altLang="zh-TW" sz="24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 + Octagon + ADAM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/>
            </a:pPr>
            <a:r>
              <a:rPr lang="ru-RU" altLang="zh-TW" sz="24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Управление микроклиматом, поливом, подачей СО для ускорения фотосинтеза</a:t>
            </a:r>
            <a:endParaRPr lang="en-US" altLang="zh-TW" sz="2400" b="1" dirty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sp>
        <p:nvSpPr>
          <p:cNvPr id="55301" name="標題 11"/>
          <p:cNvSpPr txBox="1">
            <a:spLocks/>
          </p:cNvSpPr>
          <p:nvPr/>
        </p:nvSpPr>
        <p:spPr bwMode="auto">
          <a:xfrm>
            <a:off x="846138" y="209550"/>
            <a:ext cx="82978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ru-RU" altLang="zh-CN" sz="32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Агрокомбинат «Московский»</a:t>
            </a:r>
            <a:endParaRPr lang="en-US" altLang="zh-CN" sz="3200" b="1" kern="0" dirty="0" smtClean="0">
              <a:solidFill>
                <a:srgbClr val="0070C0"/>
              </a:solidFill>
              <a:latin typeface="Arial"/>
              <a:ea typeface="新細明體"/>
              <a:cs typeface="+mj-cs"/>
            </a:endParaRPr>
          </a:p>
        </p:txBody>
      </p:sp>
      <p:pic>
        <p:nvPicPr>
          <p:cNvPr id="62470" name="Picture 6" descr="D:\Advantech\Campaign\2012\ADAM Campaign Materials\ADAM-2000\Stage1\Case study eDM\ADAM_2000_case\images\app0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63" y="900113"/>
            <a:ext cx="1333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Агрокомбинат Московский лог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2890837"/>
            <a:ext cx="1428750" cy="107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Агрокомбинат Московский теплицы TRACE MOD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01700"/>
            <a:ext cx="2471963" cy="190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АК Московский экран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056" y="901699"/>
            <a:ext cx="2537884" cy="190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АК Московский экран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854" y="2996951"/>
            <a:ext cx="2503086" cy="187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78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圖片 78" descr="WebAccess logo (New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3036888"/>
            <a:ext cx="1016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1076325"/>
            <a:ext cx="5486400" cy="471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72" y="974927"/>
            <a:ext cx="2400300" cy="2314575"/>
          </a:xfrm>
          <a:prstGeom prst="rect">
            <a:avLst/>
          </a:prstGeom>
          <a:solidFill>
            <a:srgbClr val="FFFFFF">
              <a:shade val="85000"/>
            </a:srgbClr>
          </a:solidFill>
          <a:ln w="53975" cap="sq">
            <a:solidFill>
              <a:srgbClr val="FFFFFF"/>
            </a:solidFill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coolSlant"/>
            <a:contourClr>
              <a:srgbClr val="FFFFFF"/>
            </a:contourClr>
          </a:sp3d>
        </p:spPr>
      </p:pic>
      <p:sp>
        <p:nvSpPr>
          <p:cNvPr id="10" name="標題 11"/>
          <p:cNvSpPr txBox="1">
            <a:spLocks/>
          </p:cNvSpPr>
          <p:nvPr/>
        </p:nvSpPr>
        <p:spPr bwMode="auto">
          <a:xfrm>
            <a:off x="682625" y="209550"/>
            <a:ext cx="7300913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fontAlgn="ctr">
              <a:lnSpc>
                <a:spcPct val="85000"/>
              </a:lnSpc>
            </a:pPr>
            <a:r>
              <a:rPr lang="ru-RU" altLang="zh-CN" sz="2800" b="1" dirty="0" smtClean="0">
                <a:solidFill>
                  <a:srgbClr val="0070C0"/>
                </a:solidFill>
                <a:latin typeface="Arial" pitchFamily="34" charset="0"/>
              </a:rPr>
              <a:t>Управление фермами морепродуктов</a:t>
            </a:r>
            <a:r>
              <a:rPr lang="en-US" altLang="zh-CN" sz="2800" b="1" dirty="0">
                <a:solidFill>
                  <a:srgbClr val="0070C0"/>
                </a:solidFill>
                <a:latin typeface="Arial" pitchFamily="34" charset="0"/>
              </a:rPr>
              <a:t> 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68986" y="3861048"/>
            <a:ext cx="379895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rgbClr val="92D050"/>
              </a:buClr>
              <a:buSzPct val="80000"/>
              <a:defRPr/>
            </a:pPr>
            <a:r>
              <a:rPr lang="ru-RU" altLang="zh-TW" sz="24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Управление температурой, насыщением кислорода, </a:t>
            </a:r>
            <a:r>
              <a:rPr lang="en-US" altLang="zh-TW" sz="2400" b="1" dirty="0" err="1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Ph</a:t>
            </a:r>
            <a:r>
              <a:rPr lang="en-US" altLang="zh-TW" sz="24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, </a:t>
            </a:r>
            <a:r>
              <a:rPr lang="ru-RU" altLang="zh-TW" sz="24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солёностью воды, плюс видеонаблюдение</a:t>
            </a:r>
            <a:endParaRPr lang="en-US" altLang="zh-TW" sz="2400" b="1" dirty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807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1"/>
          <p:cNvSpPr txBox="1">
            <a:spLocks/>
          </p:cNvSpPr>
          <p:nvPr/>
        </p:nvSpPr>
        <p:spPr bwMode="auto">
          <a:xfrm>
            <a:off x="300038" y="182563"/>
            <a:ext cx="8843962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fontAlgn="ctr">
              <a:lnSpc>
                <a:spcPct val="85000"/>
              </a:lnSpc>
            </a:pPr>
            <a:r>
              <a:rPr lang="ru-RU" altLang="zh-TW" sz="2800" b="1" dirty="0" smtClean="0">
                <a:solidFill>
                  <a:srgbClr val="0070C0"/>
                </a:solidFill>
                <a:latin typeface="Arial" pitchFamily="34" charset="0"/>
              </a:rPr>
              <a:t>Мониторинг станочного парка</a:t>
            </a:r>
            <a:endParaRPr lang="en-US" altLang="zh-CN" sz="2800" b="1" dirty="0">
              <a:solidFill>
                <a:srgbClr val="0070C0"/>
              </a:solidFill>
              <a:latin typeface="Arial" pitchFamily="34" charset="0"/>
            </a:endParaRPr>
          </a:p>
        </p:txBody>
      </p:sp>
      <p:pic>
        <p:nvPicPr>
          <p:cNvPr id="63491" name="Picture 5" descr="D:\Advantech\Campaign\2012\ADAM Campaign Materials\ADAM-2000\Stage1\Case study eDM\ADAM_2000_case\images\app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860425"/>
            <a:ext cx="1543050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2" name="Picture 3"/>
          <p:cNvPicPr>
            <a:picLocks noChangeAspect="1" noChangeArrowheads="1"/>
          </p:cNvPicPr>
          <p:nvPr/>
        </p:nvPicPr>
        <p:blipFill>
          <a:blip r:embed="rId4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150" y="1392238"/>
            <a:ext cx="5199063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65645" y="3834494"/>
            <a:ext cx="3630612" cy="1785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TW"/>
            </a:defPPr>
            <a:lvl1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 sz="2400" b="1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r>
              <a:rPr lang="ru-RU" altLang="zh-TW" dirty="0"/>
              <a:t>Устойчивая передача</a:t>
            </a:r>
          </a:p>
          <a:p>
            <a:r>
              <a:rPr lang="ru-RU" altLang="zh-TW" dirty="0"/>
              <a:t>Простая установка</a:t>
            </a:r>
          </a:p>
          <a:p>
            <a:r>
              <a:rPr lang="ru-RU" altLang="zh-TW" dirty="0"/>
              <a:t>Уменьшение простоя станков</a:t>
            </a:r>
          </a:p>
          <a:p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07840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1"/>
          <p:cNvSpPr txBox="1">
            <a:spLocks/>
          </p:cNvSpPr>
          <p:nvPr/>
        </p:nvSpPr>
        <p:spPr bwMode="auto">
          <a:xfrm>
            <a:off x="300038" y="182563"/>
            <a:ext cx="8843962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fontAlgn="ctr">
              <a:lnSpc>
                <a:spcPct val="85000"/>
              </a:lnSpc>
            </a:pPr>
            <a:r>
              <a:rPr lang="ru-RU" altLang="zh-TW" sz="2800" b="1" dirty="0" smtClean="0">
                <a:solidFill>
                  <a:srgbClr val="0070C0"/>
                </a:solidFill>
                <a:latin typeface="Arial" pitchFamily="34" charset="0"/>
              </a:rPr>
              <a:t>Череповец, ОАО «Северсталь»</a:t>
            </a:r>
            <a:endParaRPr lang="en-US" altLang="zh-CN" sz="2800" b="1" dirty="0">
              <a:solidFill>
                <a:srgbClr val="0070C0"/>
              </a:solidFill>
              <a:latin typeface="Arial" pitchFamily="34" charset="0"/>
            </a:endParaRPr>
          </a:p>
        </p:txBody>
      </p:sp>
      <p:pic>
        <p:nvPicPr>
          <p:cNvPr id="63491" name="Picture 5" descr="D:\Advantech\Campaign\2012\ADAM Campaign Materials\ADAM-2000\Stage1\Case study eDM\ADAM_2000_case\images\app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860425"/>
            <a:ext cx="1543050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65644" y="3284984"/>
            <a:ext cx="538647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TW"/>
            </a:defPPr>
            <a:lvl1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 sz="2400" b="1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r>
              <a:rPr lang="ru-RU" altLang="zh-TW" dirty="0" smtClean="0"/>
              <a:t>Домна №2 – управление нагревом и охлаждением</a:t>
            </a:r>
          </a:p>
          <a:p>
            <a:r>
              <a:rPr lang="ru-RU" altLang="zh-TW" dirty="0" smtClean="0"/>
              <a:t>Домна №5 – процесс грануляции шлака</a:t>
            </a:r>
          </a:p>
          <a:p>
            <a:r>
              <a:rPr lang="ru-RU" altLang="zh-TW" dirty="0" smtClean="0"/>
              <a:t>21х </a:t>
            </a:r>
            <a:r>
              <a:rPr lang="en-US" altLang="zh-TW" dirty="0" smtClean="0"/>
              <a:t>ADAM-4018 + 2xADAM-5000E + Siemens ET-200M + </a:t>
            </a:r>
            <a:r>
              <a:rPr lang="en-US" altLang="zh-TW" dirty="0" err="1" smtClean="0"/>
              <a:t>TraceMode</a:t>
            </a:r>
            <a:r>
              <a:rPr lang="en-US" altLang="zh-TW" dirty="0" smtClean="0"/>
              <a:t> + </a:t>
            </a:r>
            <a:r>
              <a:rPr lang="en-US" altLang="zh-TW" dirty="0" err="1" smtClean="0"/>
              <a:t>WinCC</a:t>
            </a:r>
            <a:r>
              <a:rPr lang="en-US" altLang="zh-TW" dirty="0" smtClean="0"/>
              <a:t> + </a:t>
            </a:r>
            <a:r>
              <a:rPr lang="ru-RU" altLang="zh-TW" dirty="0" smtClean="0"/>
              <a:t>БД </a:t>
            </a:r>
            <a:r>
              <a:rPr lang="en-US" altLang="zh-TW" dirty="0" smtClean="0"/>
              <a:t>Oracle</a:t>
            </a:r>
            <a:endParaRPr lang="ru-RU" altLang="zh-TW" dirty="0"/>
          </a:p>
          <a:p>
            <a:endParaRPr lang="en-US" altLang="zh-TW" dirty="0"/>
          </a:p>
        </p:txBody>
      </p:sp>
      <p:pic>
        <p:nvPicPr>
          <p:cNvPr id="13314" name="Picture 2" descr="Load big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16354"/>
            <a:ext cx="253365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Load big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03224"/>
            <a:ext cx="25336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Load big ima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439" y="4250779"/>
            <a:ext cx="253365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37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1"/>
          <p:cNvSpPr txBox="1">
            <a:spLocks/>
          </p:cNvSpPr>
          <p:nvPr/>
        </p:nvSpPr>
        <p:spPr bwMode="auto">
          <a:xfrm>
            <a:off x="300038" y="182563"/>
            <a:ext cx="8843962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fontAlgn="ctr">
              <a:lnSpc>
                <a:spcPct val="85000"/>
              </a:lnSpc>
            </a:pPr>
            <a:r>
              <a:rPr lang="ru-RU" altLang="zh-TW" sz="2800" b="1" dirty="0" smtClean="0">
                <a:solidFill>
                  <a:srgbClr val="0070C0"/>
                </a:solidFill>
                <a:latin typeface="Arial" pitchFamily="34" charset="0"/>
              </a:rPr>
              <a:t>Нефтянка</a:t>
            </a:r>
            <a:endParaRPr lang="en-US" altLang="zh-CN" sz="2800" b="1" dirty="0">
              <a:solidFill>
                <a:srgbClr val="0070C0"/>
              </a:solidFill>
              <a:latin typeface="Arial" pitchFamily="34" charset="0"/>
            </a:endParaRPr>
          </a:p>
        </p:txBody>
      </p:sp>
      <p:pic>
        <p:nvPicPr>
          <p:cNvPr id="63491" name="Picture 5" descr="D:\Advantech\Campaign\2012\ADAM Campaign Materials\ADAM-2000\Stage1\Case study eDM\ADAM_2000_case\images\app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860425"/>
            <a:ext cx="1543050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339752" y="2348880"/>
            <a:ext cx="617739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TW"/>
            </a:defPPr>
            <a:lvl1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 sz="2400" b="1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r>
              <a:rPr lang="ru-RU" altLang="zh-TW" dirty="0" smtClean="0"/>
              <a:t>Винницкая нефтебаза</a:t>
            </a:r>
          </a:p>
          <a:p>
            <a:r>
              <a:rPr lang="ru-RU" altLang="zh-TW" dirty="0" smtClean="0"/>
              <a:t>Нефтебаза </a:t>
            </a:r>
            <a:r>
              <a:rPr lang="ru-RU" altLang="zh-TW" dirty="0" err="1" smtClean="0"/>
              <a:t>г.Гребинка</a:t>
            </a:r>
            <a:endParaRPr lang="ru-RU" altLang="zh-TW" dirty="0" smtClean="0"/>
          </a:p>
          <a:p>
            <a:r>
              <a:rPr lang="ru-RU" altLang="zh-TW" dirty="0" err="1" smtClean="0"/>
              <a:t>Артюховское</a:t>
            </a:r>
            <a:r>
              <a:rPr lang="ru-RU" altLang="zh-TW" dirty="0" smtClean="0"/>
              <a:t> месторождение (налив конденсата)</a:t>
            </a:r>
          </a:p>
          <a:p>
            <a:r>
              <a:rPr lang="ru-RU" altLang="zh-TW" dirty="0" err="1" smtClean="0"/>
              <a:t>Юганскнефтегаз</a:t>
            </a:r>
            <a:r>
              <a:rPr lang="ru-RU" altLang="zh-TW" dirty="0" smtClean="0"/>
              <a:t>, учет сырой нефти</a:t>
            </a:r>
          </a:p>
          <a:p>
            <a:r>
              <a:rPr lang="ru-RU" altLang="zh-TW" dirty="0" err="1" smtClean="0"/>
              <a:t>Качановский</a:t>
            </a:r>
            <a:r>
              <a:rPr lang="ru-RU" altLang="zh-TW" dirty="0" smtClean="0"/>
              <a:t> газоперерабатывающий завод, резервуарный парк</a:t>
            </a:r>
          </a:p>
          <a:p>
            <a:r>
              <a:rPr lang="ru-RU" altLang="zh-TW" dirty="0" smtClean="0"/>
              <a:t>И </a:t>
            </a:r>
            <a:r>
              <a:rPr lang="ru-RU" altLang="zh-TW" dirty="0" err="1" smtClean="0"/>
              <a:t>др</a:t>
            </a:r>
            <a:r>
              <a:rPr lang="ru-RU" altLang="zh-TW" dirty="0" smtClean="0"/>
              <a:t>….</a:t>
            </a:r>
          </a:p>
          <a:p>
            <a:pPr marL="0" indent="0">
              <a:buNone/>
            </a:pPr>
            <a:endParaRPr lang="ru-RU" altLang="zh-TW" dirty="0"/>
          </a:p>
          <a:p>
            <a:endParaRPr lang="en-US" altLang="zh-TW" dirty="0"/>
          </a:p>
        </p:txBody>
      </p:sp>
      <p:pic>
        <p:nvPicPr>
          <p:cNvPr id="14338" name="Picture 2" descr="Подготовка пара Ляохэ 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840" y="464458"/>
            <a:ext cx="2138424" cy="149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82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標題 11"/>
          <p:cNvSpPr txBox="1">
            <a:spLocks/>
          </p:cNvSpPr>
          <p:nvPr/>
        </p:nvSpPr>
        <p:spPr bwMode="auto">
          <a:xfrm>
            <a:off x="300038" y="182563"/>
            <a:ext cx="8843962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fontAlgn="ctr">
              <a:lnSpc>
                <a:spcPct val="85000"/>
              </a:lnSpc>
            </a:pPr>
            <a:r>
              <a:rPr lang="ru-RU" altLang="zh-TW" sz="2800" b="1" dirty="0" smtClean="0">
                <a:solidFill>
                  <a:srgbClr val="0070C0"/>
                </a:solidFill>
                <a:latin typeface="Arial" pitchFamily="34" charset="0"/>
              </a:rPr>
              <a:t>Текстильная промышленность</a:t>
            </a:r>
            <a:endParaRPr lang="en-US" altLang="zh-CN" sz="2800" b="1" dirty="0">
              <a:solidFill>
                <a:srgbClr val="0070C0"/>
              </a:solidFill>
              <a:latin typeface="Arial" pitchFamily="34" charset="0"/>
            </a:endParaRPr>
          </a:p>
        </p:txBody>
      </p:sp>
      <p:pic>
        <p:nvPicPr>
          <p:cNvPr id="63491" name="Picture 5" descr="D:\Advantech\Campaign\2012\ADAM Campaign Materials\ADAM-2000\Stage1\Case study eDM\ADAM_2000_case\images\app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860425"/>
            <a:ext cx="1543050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 descr="http://www.advantech.com.tw/ia/popcorn/2011/popcorn_210/links/appstory02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650" y="404664"/>
            <a:ext cx="2095500" cy="1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www.advantech.com.tw/ia/popcorn/2011/popcorn_210/links/appstory02-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275" y="2098538"/>
            <a:ext cx="5238750" cy="402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72271" y="3352947"/>
            <a:ext cx="3502237" cy="275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TW"/>
            </a:defPPr>
            <a:lvl1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 sz="2400" b="1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r>
              <a:rPr lang="ru-RU" altLang="zh-TW" dirty="0" smtClean="0"/>
              <a:t>Управление подачей и смешиванием краски (взвешивание, дозировка, смешивание, транспортировка)</a:t>
            </a:r>
          </a:p>
          <a:p>
            <a:r>
              <a:rPr lang="ru-RU" altLang="zh-TW" dirty="0" smtClean="0"/>
              <a:t>В цеху до +50 С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22846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10"/>
          <p:cNvSpPr>
            <a:spLocks noChangeArrowheads="1"/>
          </p:cNvSpPr>
          <p:nvPr/>
        </p:nvSpPr>
        <p:spPr bwMode="auto">
          <a:xfrm>
            <a:off x="323528" y="908720"/>
            <a:ext cx="8640960" cy="4896544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Первый модуль серии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ADAM-4000 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был выпущен в 1992 году</a:t>
            </a:r>
            <a:endParaRPr lang="en-US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К настоящему моменту по всему миру выпущено более 1 </a:t>
            </a:r>
            <a:r>
              <a:rPr lang="ru-RU" altLang="zh-TW" sz="2800" b="1" dirty="0" err="1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млн.устройств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 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Только модули этой серии могут работать от -40 С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Только модули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ADAM 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имеют версии для проводного и беспроводного подключения</a:t>
            </a:r>
            <a:endParaRPr lang="zh-TW" altLang="en-US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712968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А знаете ли Вы?...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161054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投影片編號版面配置區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381750"/>
            <a:ext cx="1512888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r" eaLnBrk="1" hangingPunct="1"/>
            <a:fld id="{72908C7F-2B03-49C6-89F4-5057E52502F8}" type="slidenum">
              <a:rPr lang="zh-TW" altLang="en-US">
                <a:solidFill>
                  <a:srgbClr val="FFFFFF"/>
                </a:solidFill>
              </a:rPr>
              <a:pPr algn="r" eaLnBrk="1" hangingPunct="1"/>
              <a:t>30</a:t>
            </a:fld>
            <a:endParaRPr lang="en-US" altLang="zh-TW">
              <a:solidFill>
                <a:srgbClr val="FFFFFF"/>
              </a:solidFill>
            </a:endParaRPr>
          </a:p>
        </p:txBody>
      </p:sp>
      <p:sp>
        <p:nvSpPr>
          <p:cNvPr id="58371" name="標題 11"/>
          <p:cNvSpPr txBox="1">
            <a:spLocks/>
          </p:cNvSpPr>
          <p:nvPr/>
        </p:nvSpPr>
        <p:spPr bwMode="auto">
          <a:xfrm>
            <a:off x="611188" y="223838"/>
            <a:ext cx="82978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ru-RU" altLang="zh-CN" sz="28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Контроль окружающей среды, Тайвань</a:t>
            </a:r>
            <a:endParaRPr lang="en-US" altLang="zh-CN" sz="2800" b="1" kern="0" dirty="0" smtClean="0">
              <a:solidFill>
                <a:srgbClr val="0070C0"/>
              </a:solidFill>
              <a:latin typeface="Arial"/>
              <a:ea typeface="新細明體"/>
              <a:cs typeface="+mj-cs"/>
            </a:endParaRPr>
          </a:p>
        </p:txBody>
      </p:sp>
      <p:pic>
        <p:nvPicPr>
          <p:cNvPr id="65540" name="Picture 2" descr="D:\Advantech\Campaign\2012\ADAM Campaign Materials\ADAM-2000\Stage1\Case study eDM\ADAM_2000_case\images\app0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8" y="914400"/>
            <a:ext cx="1692275" cy="241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http://www.advantech.com.tw/ia/popcorn/2012/Popcorn_218/images/appstory01-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4" name="Picture 4" descr="http://www.advantech.com.tw/ia/popcorn/2012/Popcorn_218/images/appstory01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338" y="764704"/>
            <a:ext cx="4509895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31337" y="4653136"/>
            <a:ext cx="617739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TW"/>
            </a:defPPr>
            <a:lvl1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 sz="2400" b="1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pPr marL="0" indent="0">
              <a:buNone/>
            </a:pPr>
            <a:r>
              <a:rPr lang="ru-RU" altLang="zh-TW" dirty="0" smtClean="0"/>
              <a:t>Мониторинг горных рек с целью предотвращения подтоплений</a:t>
            </a:r>
          </a:p>
          <a:p>
            <a:pPr marL="0" indent="0">
              <a:buNone/>
            </a:pPr>
            <a:endParaRPr lang="ru-RU" altLang="zh-TW" dirty="0"/>
          </a:p>
          <a:p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151244963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投影片編號版面配置區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381750"/>
            <a:ext cx="1512888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r" eaLnBrk="1" hangingPunct="1"/>
            <a:fld id="{72908C7F-2B03-49C6-89F4-5057E52502F8}" type="slidenum">
              <a:rPr lang="zh-TW" altLang="en-US">
                <a:solidFill>
                  <a:srgbClr val="FFFFFF"/>
                </a:solidFill>
              </a:rPr>
              <a:pPr algn="r" eaLnBrk="1" hangingPunct="1"/>
              <a:t>31</a:t>
            </a:fld>
            <a:endParaRPr lang="en-US" altLang="zh-TW">
              <a:solidFill>
                <a:srgbClr val="FFFFFF"/>
              </a:solidFill>
            </a:endParaRPr>
          </a:p>
        </p:txBody>
      </p:sp>
      <p:sp>
        <p:nvSpPr>
          <p:cNvPr id="58371" name="標題 11"/>
          <p:cNvSpPr txBox="1">
            <a:spLocks/>
          </p:cNvSpPr>
          <p:nvPr/>
        </p:nvSpPr>
        <p:spPr bwMode="auto">
          <a:xfrm>
            <a:off x="611188" y="223838"/>
            <a:ext cx="829786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ru-RU" altLang="zh-CN" sz="28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Контроль окружающей среды, Китай</a:t>
            </a:r>
            <a:endParaRPr lang="en-US" altLang="zh-CN" sz="2800" b="1" kern="0" dirty="0" smtClean="0">
              <a:solidFill>
                <a:srgbClr val="0070C0"/>
              </a:solidFill>
              <a:latin typeface="Arial"/>
              <a:ea typeface="新細明體"/>
              <a:cs typeface="+mj-cs"/>
            </a:endParaRPr>
          </a:p>
        </p:txBody>
      </p:sp>
      <p:pic>
        <p:nvPicPr>
          <p:cNvPr id="65540" name="Picture 2" descr="D:\Advantech\Campaign\2012\ADAM Campaign Materials\ADAM-2000\Stage1\Case study eDM\ADAM_2000_case\images\app0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8" y="914400"/>
            <a:ext cx="1692275" cy="241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http://www.advantech.com.tw/ia/popcorn/2012/Popcorn_218/images/appstory01-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://www.advantech.gr/employeezone.advantech.com.tw/CMSUploadFiles/%7B0BC413FE-EF5A-450F-9F88-715DAE7DFC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73" y="3429000"/>
            <a:ext cx="171379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advantech.gr/employeezone.advantech.com.tw/CMSUploadFiles/%7BF835F4A6-BDAC-4861-BAA9-5034D52E07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050" y="1268760"/>
            <a:ext cx="5715000" cy="383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199382" y="5301208"/>
            <a:ext cx="6745235" cy="75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zh-TW"/>
            </a:defPPr>
            <a:lvl1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  <a:defRPr sz="2400" b="1">
                <a:solidFill>
                  <a:srgbClr val="000000"/>
                </a:solidFill>
                <a:latin typeface="Calibri"/>
                <a:ea typeface="MS PGothic" pitchFamily="34" charset="-128"/>
              </a:defRPr>
            </a:lvl1pPr>
          </a:lstStyle>
          <a:p>
            <a:pPr marL="0" indent="0">
              <a:buNone/>
            </a:pPr>
            <a:r>
              <a:rPr lang="ru-RU" altLang="zh-TW" dirty="0" smtClean="0"/>
              <a:t>Мобильный мониторинг: </a:t>
            </a:r>
            <a:r>
              <a:rPr lang="en-US" altLang="zh-TW" dirty="0" smtClean="0"/>
              <a:t>GPS, GPRS,</a:t>
            </a:r>
            <a:br>
              <a:rPr lang="en-US" altLang="zh-TW" dirty="0" smtClean="0"/>
            </a:br>
            <a:r>
              <a:rPr lang="ru-RU" altLang="zh-TW" dirty="0" smtClean="0"/>
              <a:t>датчики осадков, </a:t>
            </a:r>
            <a:r>
              <a:rPr lang="en-US" altLang="zh-TW" dirty="0" smtClean="0"/>
              <a:t>SO2, </a:t>
            </a:r>
            <a:r>
              <a:rPr lang="en-US" altLang="zh-TW" dirty="0" err="1" smtClean="0"/>
              <a:t>NOx</a:t>
            </a:r>
            <a:r>
              <a:rPr lang="en-US" altLang="zh-TW" dirty="0" smtClean="0"/>
              <a:t>, </a:t>
            </a:r>
            <a:r>
              <a:rPr lang="en-US" altLang="zh-TW" dirty="0" err="1" smtClean="0"/>
              <a:t>CHx</a:t>
            </a:r>
            <a:r>
              <a:rPr lang="en-US" altLang="zh-TW" dirty="0" smtClean="0"/>
              <a:t>, CO, O3, </a:t>
            </a:r>
            <a:r>
              <a:rPr lang="ru-RU" altLang="zh-TW" dirty="0" smtClean="0"/>
              <a:t>пыль</a:t>
            </a:r>
          </a:p>
          <a:p>
            <a:pPr marL="0" indent="0">
              <a:buNone/>
            </a:pPr>
            <a:endParaRPr lang="ru-RU" altLang="zh-TW" dirty="0"/>
          </a:p>
          <a:p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071929924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投影片編號版面配置區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381750"/>
            <a:ext cx="1512888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pitchFamily="18" charset="-120"/>
              </a:defRPr>
            </a:lvl9pPr>
          </a:lstStyle>
          <a:p>
            <a:pPr algn="r" eaLnBrk="1" hangingPunct="1"/>
            <a:fld id="{72908C7F-2B03-49C6-89F4-5057E52502F8}" type="slidenum">
              <a:rPr lang="zh-TW" altLang="en-US">
                <a:solidFill>
                  <a:srgbClr val="FFFFFF"/>
                </a:solidFill>
              </a:rPr>
              <a:pPr algn="r" eaLnBrk="1" hangingPunct="1"/>
              <a:t>32</a:t>
            </a:fld>
            <a:endParaRPr lang="en-US" altLang="zh-TW">
              <a:solidFill>
                <a:srgbClr val="FFFFFF"/>
              </a:solidFill>
            </a:endParaRPr>
          </a:p>
        </p:txBody>
      </p:sp>
      <p:sp>
        <p:nvSpPr>
          <p:cNvPr id="2" name="AutoShape 2" descr="http://www.advantech.com.tw/ia/popcorn/2012/Popcorn_218/images/appstory01-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6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427288"/>
            <a:ext cx="5943600" cy="354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55588" y="1123951"/>
            <a:ext cx="8747125" cy="115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/>
            </a:pPr>
            <a:r>
              <a:rPr lang="ru-RU" altLang="zh-TW" sz="2000" b="1" kern="0" dirty="0" smtClean="0">
                <a:solidFill>
                  <a:prstClr val="black"/>
                </a:solidFill>
                <a:latin typeface="Arial"/>
                <a:ea typeface="新細明體"/>
              </a:rPr>
              <a:t>Задача</a:t>
            </a:r>
            <a:r>
              <a:rPr lang="en-US" altLang="zh-TW" sz="2000" b="1" kern="0" dirty="0" smtClean="0">
                <a:solidFill>
                  <a:prstClr val="black"/>
                </a:solidFill>
                <a:latin typeface="Arial"/>
                <a:ea typeface="新細明體"/>
              </a:rPr>
              <a:t>: </a:t>
            </a:r>
            <a:r>
              <a:rPr lang="ru-RU" altLang="zh-TW" sz="2000" b="1" kern="0" dirty="0" smtClean="0">
                <a:solidFill>
                  <a:srgbClr val="0033CC"/>
                </a:solidFill>
                <a:latin typeface="Arial"/>
                <a:ea typeface="新細明體"/>
              </a:rPr>
              <a:t>следить за соблюдением температурного режима при перевозках на автотранспорте</a:t>
            </a:r>
            <a:endParaRPr lang="en-US" altLang="zh-TW" sz="2000" b="1" kern="0" dirty="0">
              <a:solidFill>
                <a:srgbClr val="0033CC"/>
              </a:solidFill>
              <a:latin typeface="Arial"/>
              <a:ea typeface="新細明體"/>
            </a:endParaRPr>
          </a:p>
          <a:p>
            <a:pPr marL="342900" indent="-342900">
              <a:spcBef>
                <a:spcPct val="20000"/>
              </a:spcBef>
              <a:buClr>
                <a:srgbClr val="000099"/>
              </a:buClr>
              <a:buSzPct val="80000"/>
              <a:buFont typeface="Wingdings" pitchFamily="2" charset="2"/>
              <a:buChar char="§"/>
              <a:defRPr/>
            </a:pPr>
            <a:r>
              <a:rPr lang="ru-RU" altLang="zh-TW" sz="2000" b="1" kern="0" dirty="0" smtClean="0">
                <a:solidFill>
                  <a:prstClr val="black"/>
                </a:solidFill>
                <a:latin typeface="Arial"/>
                <a:ea typeface="新細明體"/>
              </a:rPr>
              <a:t>Продукты</a:t>
            </a:r>
            <a:r>
              <a:rPr lang="en-US" altLang="zh-TW" sz="2000" b="1" kern="0" dirty="0" smtClean="0">
                <a:solidFill>
                  <a:prstClr val="black"/>
                </a:solidFill>
                <a:latin typeface="Arial"/>
                <a:ea typeface="新細明體"/>
              </a:rPr>
              <a:t>: </a:t>
            </a:r>
            <a:r>
              <a:rPr lang="en-US" altLang="zh-TW" sz="2000" b="1" kern="0" dirty="0">
                <a:solidFill>
                  <a:srgbClr val="0033CC"/>
                </a:solidFill>
                <a:latin typeface="Arial"/>
                <a:ea typeface="新細明體"/>
              </a:rPr>
              <a:t>ADAM-2520Z, ADAM-2031Z </a:t>
            </a:r>
          </a:p>
        </p:txBody>
      </p:sp>
      <p:sp>
        <p:nvSpPr>
          <p:cNvPr id="12" name="標題 11"/>
          <p:cNvSpPr txBox="1">
            <a:spLocks/>
          </p:cNvSpPr>
          <p:nvPr/>
        </p:nvSpPr>
        <p:spPr bwMode="auto">
          <a:xfrm>
            <a:off x="501650" y="250825"/>
            <a:ext cx="65817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ru-RU" altLang="zh-CN" sz="28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Мониторинг «холодной цепочки»</a:t>
            </a:r>
            <a:endParaRPr lang="en-US" altLang="zh-CN" sz="2800" b="1" kern="0" dirty="0" smtClean="0">
              <a:solidFill>
                <a:srgbClr val="0070C0"/>
              </a:solidFill>
              <a:latin typeface="Arial"/>
              <a:ea typeface="新細明體"/>
              <a:cs typeface="+mj-cs"/>
            </a:endParaRPr>
          </a:p>
        </p:txBody>
      </p:sp>
      <p:sp>
        <p:nvSpPr>
          <p:cNvPr id="13" name="矩形 4"/>
          <p:cNvSpPr/>
          <p:nvPr/>
        </p:nvSpPr>
        <p:spPr>
          <a:xfrm>
            <a:off x="403225" y="2628900"/>
            <a:ext cx="2656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000099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ru-RU" altLang="zh-TW" sz="2000" b="1" kern="0" dirty="0" smtClean="0">
                <a:solidFill>
                  <a:prstClr val="black"/>
                </a:solidFill>
                <a:latin typeface="Arial"/>
                <a:ea typeface="新細明體"/>
              </a:rPr>
              <a:t>Простой монтаж</a:t>
            </a:r>
          </a:p>
          <a:p>
            <a:pPr marL="342900" indent="-342900">
              <a:spcBef>
                <a:spcPct val="20000"/>
              </a:spcBef>
              <a:buClr>
                <a:srgbClr val="000099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ru-RU" altLang="zh-TW" sz="2000" b="1" kern="0" dirty="0" smtClean="0">
                <a:solidFill>
                  <a:prstClr val="black"/>
                </a:solidFill>
                <a:latin typeface="Arial"/>
                <a:ea typeface="新細明體"/>
              </a:rPr>
              <a:t>Встроенный сенсор</a:t>
            </a:r>
          </a:p>
          <a:p>
            <a:pPr marL="342900" indent="-342900">
              <a:spcBef>
                <a:spcPct val="20000"/>
              </a:spcBef>
              <a:buClr>
                <a:srgbClr val="000099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ru-RU" altLang="zh-TW" sz="2000" b="1" kern="0" dirty="0" smtClean="0">
                <a:solidFill>
                  <a:prstClr val="black"/>
                </a:solidFill>
                <a:latin typeface="Arial"/>
                <a:ea typeface="新細明體"/>
              </a:rPr>
              <a:t>Работа от батареек</a:t>
            </a:r>
            <a:endParaRPr lang="en-US" altLang="zh-TW" sz="2000" b="1" kern="0" dirty="0">
              <a:solidFill>
                <a:prstClr val="black"/>
              </a:solidFill>
              <a:latin typeface="Arial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803090886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內容版面配置區 2"/>
          <p:cNvSpPr>
            <a:spLocks noGrp="1"/>
          </p:cNvSpPr>
          <p:nvPr>
            <p:ph idx="1"/>
          </p:nvPr>
        </p:nvSpPr>
        <p:spPr>
          <a:xfrm>
            <a:off x="3055937" y="968149"/>
            <a:ext cx="5836543" cy="1514701"/>
          </a:xfrm>
        </p:spPr>
        <p:txBody>
          <a:bodyPr/>
          <a:lstStyle/>
          <a:p>
            <a:r>
              <a:rPr lang="ru-RU" altLang="zh-TW" dirty="0" smtClean="0"/>
              <a:t>Программирование </a:t>
            </a:r>
            <a:r>
              <a:rPr lang="en-US" altLang="zh-TW" dirty="0" smtClean="0"/>
              <a:t>GCL – 10 </a:t>
            </a:r>
            <a:r>
              <a:rPr lang="ru-RU" altLang="zh-TW" dirty="0" smtClean="0"/>
              <a:t>мин.</a:t>
            </a:r>
            <a:endParaRPr lang="en-US" altLang="zh-TW" dirty="0" smtClean="0"/>
          </a:p>
          <a:p>
            <a:r>
              <a:rPr lang="ru-RU" altLang="zh-TW" dirty="0" smtClean="0"/>
              <a:t>Экономия трафика в сети</a:t>
            </a:r>
            <a:endParaRPr lang="en-US" altLang="zh-TW" dirty="0" smtClean="0"/>
          </a:p>
          <a:p>
            <a:r>
              <a:rPr lang="ru-RU" altLang="zh-TW" dirty="0" smtClean="0"/>
              <a:t>Всего один модуль</a:t>
            </a:r>
            <a:endParaRPr lang="en-US" altLang="zh-TW" dirty="0" smtClean="0"/>
          </a:p>
        </p:txBody>
      </p:sp>
      <p:grpSp>
        <p:nvGrpSpPr>
          <p:cNvPr id="69636" name="群組 21"/>
          <p:cNvGrpSpPr>
            <a:grpSpLocks/>
          </p:cNvGrpSpPr>
          <p:nvPr/>
        </p:nvGrpSpPr>
        <p:grpSpPr bwMode="auto">
          <a:xfrm>
            <a:off x="376238" y="2482850"/>
            <a:ext cx="8437562" cy="3689350"/>
            <a:chOff x="376238" y="2338388"/>
            <a:chExt cx="8437562" cy="3689350"/>
          </a:xfrm>
        </p:grpSpPr>
        <p:sp>
          <p:nvSpPr>
            <p:cNvPr id="69637" name="Line 11"/>
            <p:cNvSpPr>
              <a:spLocks noChangeShapeType="1"/>
            </p:cNvSpPr>
            <p:nvPr/>
          </p:nvSpPr>
          <p:spPr bwMode="auto">
            <a:xfrm flipV="1">
              <a:off x="942975" y="2744788"/>
              <a:ext cx="11525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38" name="Line 12"/>
            <p:cNvSpPr>
              <a:spLocks noChangeShapeType="1"/>
            </p:cNvSpPr>
            <p:nvPr/>
          </p:nvSpPr>
          <p:spPr bwMode="auto">
            <a:xfrm>
              <a:off x="1374775" y="2744788"/>
              <a:ext cx="5048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39" name="Line 19"/>
            <p:cNvSpPr>
              <a:spLocks noChangeShapeType="1"/>
            </p:cNvSpPr>
            <p:nvPr/>
          </p:nvSpPr>
          <p:spPr bwMode="auto">
            <a:xfrm>
              <a:off x="2670175" y="3321050"/>
              <a:ext cx="0" cy="5762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40" name="Line 20"/>
            <p:cNvSpPr>
              <a:spLocks noChangeShapeType="1"/>
            </p:cNvSpPr>
            <p:nvPr/>
          </p:nvSpPr>
          <p:spPr bwMode="auto">
            <a:xfrm>
              <a:off x="2670175" y="3321050"/>
              <a:ext cx="0" cy="7921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41" name="Text Box 23"/>
            <p:cNvSpPr txBox="1">
              <a:spLocks noChangeArrowheads="1"/>
            </p:cNvSpPr>
            <p:nvPr/>
          </p:nvSpPr>
          <p:spPr bwMode="auto">
            <a:xfrm>
              <a:off x="2798763" y="3394075"/>
              <a:ext cx="863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800">
                  <a:solidFill>
                    <a:prstClr val="white"/>
                  </a:solidFill>
                  <a:latin typeface="Garamond" pitchFamily="18" charset="0"/>
                </a:rPr>
                <a:t>DO</a:t>
              </a:r>
            </a:p>
          </p:txBody>
        </p:sp>
        <p:sp>
          <p:nvSpPr>
            <p:cNvPr id="69642" name="Rectangle 28"/>
            <p:cNvSpPr>
              <a:spLocks noChangeArrowheads="1"/>
            </p:cNvSpPr>
            <p:nvPr/>
          </p:nvSpPr>
          <p:spPr bwMode="auto">
            <a:xfrm>
              <a:off x="6772275" y="2338388"/>
              <a:ext cx="2041525" cy="1814513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CCFF33"/>
                </a:gs>
              </a:gsLst>
              <a:lin ang="0" scaled="1"/>
            </a:gradFill>
            <a:ln>
              <a:noFill/>
            </a:ln>
            <a:effectLst>
              <a:outerShdw dist="71842" dir="2700000" algn="ctr" rotWithShape="0">
                <a:srgbClr val="CCFF33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algn="r" eaLnBrk="1" hangingPunct="1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69643" name="Rectangle 29"/>
            <p:cNvSpPr>
              <a:spLocks noChangeArrowheads="1"/>
            </p:cNvSpPr>
            <p:nvPr/>
          </p:nvSpPr>
          <p:spPr bwMode="auto">
            <a:xfrm>
              <a:off x="388938" y="2600326"/>
              <a:ext cx="2957512" cy="3427412"/>
            </a:xfrm>
            <a:prstGeom prst="rect">
              <a:avLst/>
            </a:prstGeom>
            <a:gradFill rotWithShape="1">
              <a:gsLst>
                <a:gs pos="0">
                  <a:srgbClr val="FFFF99"/>
                </a:gs>
                <a:gs pos="100000">
                  <a:schemeClr val="tx1"/>
                </a:gs>
              </a:gsLst>
              <a:lin ang="0" scaled="1"/>
            </a:gradFill>
            <a:ln>
              <a:noFill/>
            </a:ln>
            <a:effectLst>
              <a:outerShdw dist="53882" dir="8100000" algn="ctr" rotWithShape="0">
                <a:schemeClr val="accent1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</a:defRPr>
              </a:lvl9pPr>
            </a:lstStyle>
            <a:p>
              <a:pPr algn="r" eaLnBrk="1" hangingPunct="1"/>
              <a:endParaRPr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69644" name="Picture 30" descr="ADAM4000_Alone拷貝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7413" y="3629025"/>
              <a:ext cx="657225" cy="974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45" name="Picture 31" descr="DOOR-5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063" y="3495675"/>
              <a:ext cx="920750" cy="119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646" name="Line 32"/>
            <p:cNvSpPr>
              <a:spLocks noChangeShapeType="1"/>
            </p:cNvSpPr>
            <p:nvPr/>
          </p:nvSpPr>
          <p:spPr bwMode="auto">
            <a:xfrm flipV="1">
              <a:off x="1504950" y="4127500"/>
              <a:ext cx="65087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47" name="Text Box 33"/>
            <p:cNvSpPr txBox="1">
              <a:spLocks noChangeArrowheads="1"/>
            </p:cNvSpPr>
            <p:nvPr/>
          </p:nvSpPr>
          <p:spPr bwMode="auto">
            <a:xfrm>
              <a:off x="1606550" y="3644900"/>
              <a:ext cx="86360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800">
                  <a:solidFill>
                    <a:srgbClr val="FF0000"/>
                  </a:solidFill>
                  <a:latin typeface="Calibri" pitchFamily="34" charset="0"/>
                </a:rPr>
                <a:t>DI</a:t>
              </a:r>
            </a:p>
          </p:txBody>
        </p:sp>
        <p:sp>
          <p:nvSpPr>
            <p:cNvPr id="69648" name="Text Box 34"/>
            <p:cNvSpPr txBox="1">
              <a:spLocks noChangeArrowheads="1"/>
            </p:cNvSpPr>
            <p:nvPr/>
          </p:nvSpPr>
          <p:spPr bwMode="auto">
            <a:xfrm>
              <a:off x="376238" y="4718050"/>
              <a:ext cx="1871662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400" b="0">
                  <a:solidFill>
                    <a:prstClr val="white"/>
                  </a:solidFill>
                  <a:latin typeface="Garamond" pitchFamily="18" charset="0"/>
                </a:rPr>
                <a:t>Door Detector</a:t>
              </a:r>
              <a:r>
                <a:rPr lang="en-US" altLang="zh-TW" sz="1400" b="0">
                  <a:solidFill>
                    <a:srgbClr val="0000CC"/>
                  </a:solidFill>
                  <a:latin typeface="Garamond" pitchFamily="18" charset="0"/>
                </a:rPr>
                <a:t> </a:t>
              </a:r>
            </a:p>
          </p:txBody>
        </p:sp>
        <p:sp>
          <p:nvSpPr>
            <p:cNvPr id="69649" name="Text Box 36"/>
            <p:cNvSpPr txBox="1">
              <a:spLocks noChangeArrowheads="1"/>
            </p:cNvSpPr>
            <p:nvPr/>
          </p:nvSpPr>
          <p:spPr bwMode="auto">
            <a:xfrm>
              <a:off x="7394575" y="3790950"/>
              <a:ext cx="1008063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400" b="0">
                  <a:solidFill>
                    <a:prstClr val="white"/>
                  </a:solidFill>
                  <a:latin typeface="Garamond" pitchFamily="18" charset="0"/>
                </a:rPr>
                <a:t>Server </a:t>
              </a:r>
            </a:p>
          </p:txBody>
        </p:sp>
        <p:sp>
          <p:nvSpPr>
            <p:cNvPr id="69650" name="Line 37"/>
            <p:cNvSpPr>
              <a:spLocks noChangeShapeType="1"/>
            </p:cNvSpPr>
            <p:nvPr/>
          </p:nvSpPr>
          <p:spPr bwMode="auto">
            <a:xfrm>
              <a:off x="2476500" y="4564063"/>
              <a:ext cx="0" cy="547687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51" name="Text Box 39"/>
            <p:cNvSpPr txBox="1">
              <a:spLocks noChangeArrowheads="1"/>
            </p:cNvSpPr>
            <p:nvPr/>
          </p:nvSpPr>
          <p:spPr bwMode="auto">
            <a:xfrm>
              <a:off x="1838325" y="5683250"/>
              <a:ext cx="1614488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400" b="0">
                  <a:solidFill>
                    <a:prstClr val="white"/>
                  </a:solidFill>
                  <a:latin typeface="Garamond" pitchFamily="18" charset="0"/>
                </a:rPr>
                <a:t>Buzzer (Alarm) </a:t>
              </a:r>
            </a:p>
          </p:txBody>
        </p:sp>
        <p:sp>
          <p:nvSpPr>
            <p:cNvPr id="69652" name="Text Box 40"/>
            <p:cNvSpPr txBox="1">
              <a:spLocks noChangeArrowheads="1"/>
            </p:cNvSpPr>
            <p:nvPr/>
          </p:nvSpPr>
          <p:spPr bwMode="auto">
            <a:xfrm>
              <a:off x="2782888" y="4649788"/>
              <a:ext cx="86360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800">
                  <a:solidFill>
                    <a:srgbClr val="FF0000"/>
                  </a:solidFill>
                  <a:latin typeface="Calibri" pitchFamily="34" charset="0"/>
                </a:rPr>
                <a:t>DO</a:t>
              </a:r>
            </a:p>
          </p:txBody>
        </p:sp>
        <p:sp>
          <p:nvSpPr>
            <p:cNvPr id="69653" name="Text Box 41"/>
            <p:cNvSpPr txBox="1">
              <a:spLocks noChangeArrowheads="1"/>
            </p:cNvSpPr>
            <p:nvPr/>
          </p:nvSpPr>
          <p:spPr bwMode="auto">
            <a:xfrm>
              <a:off x="2081213" y="3355975"/>
              <a:ext cx="15113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400" b="0">
                  <a:solidFill>
                    <a:prstClr val="white"/>
                  </a:solidFill>
                  <a:latin typeface="Garamond" pitchFamily="18" charset="0"/>
                </a:rPr>
                <a:t>ADAM-6050</a:t>
              </a:r>
            </a:p>
          </p:txBody>
        </p:sp>
        <p:sp>
          <p:nvSpPr>
            <p:cNvPr id="69654" name="Text Box 42"/>
            <p:cNvSpPr txBox="1">
              <a:spLocks noChangeArrowheads="1"/>
            </p:cNvSpPr>
            <p:nvPr/>
          </p:nvSpPr>
          <p:spPr bwMode="auto">
            <a:xfrm>
              <a:off x="566738" y="2946381"/>
              <a:ext cx="2303462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zh-TW" sz="1800" dirty="0" smtClean="0">
                  <a:solidFill>
                    <a:srgbClr val="6B9F25"/>
                  </a:solidFill>
                  <a:latin typeface="Calibri" pitchFamily="34" charset="0"/>
                </a:rPr>
                <a:t>Склад боеприпасов</a:t>
              </a:r>
              <a:endParaRPr lang="en-US" altLang="zh-TW" sz="1800" dirty="0">
                <a:solidFill>
                  <a:srgbClr val="E3DED1"/>
                </a:solidFill>
                <a:latin typeface="Calibri" pitchFamily="34" charset="0"/>
              </a:endParaRPr>
            </a:p>
          </p:txBody>
        </p:sp>
        <p:sp>
          <p:nvSpPr>
            <p:cNvPr id="69655" name="Text Box 43"/>
            <p:cNvSpPr txBox="1">
              <a:spLocks noChangeArrowheads="1"/>
            </p:cNvSpPr>
            <p:nvPr/>
          </p:nvSpPr>
          <p:spPr bwMode="auto">
            <a:xfrm>
              <a:off x="6637338" y="2344738"/>
              <a:ext cx="20780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zh-TW" sz="1800" dirty="0" smtClean="0">
                  <a:solidFill>
                    <a:srgbClr val="339933"/>
                  </a:solidFill>
                  <a:latin typeface="Calibri" pitchFamily="34" charset="0"/>
                </a:rPr>
                <a:t>Центр управления</a:t>
              </a:r>
              <a:endParaRPr lang="en-US" altLang="zh-TW" sz="1800" dirty="0">
                <a:solidFill>
                  <a:srgbClr val="E3DED1"/>
                </a:solidFill>
                <a:latin typeface="Calibri" pitchFamily="34" charset="0"/>
              </a:endParaRPr>
            </a:p>
          </p:txBody>
        </p:sp>
        <p:sp>
          <p:nvSpPr>
            <p:cNvPr id="69656" name="Line 44"/>
            <p:cNvSpPr>
              <a:spLocks noChangeShapeType="1"/>
            </p:cNvSpPr>
            <p:nvPr/>
          </p:nvSpPr>
          <p:spPr bwMode="auto">
            <a:xfrm>
              <a:off x="1600200" y="3995738"/>
              <a:ext cx="423863" cy="158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57" name="Line 45"/>
            <p:cNvSpPr>
              <a:spLocks noChangeShapeType="1"/>
            </p:cNvSpPr>
            <p:nvPr/>
          </p:nvSpPr>
          <p:spPr bwMode="auto">
            <a:xfrm>
              <a:off x="2593975" y="4629150"/>
              <a:ext cx="0" cy="4000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58" name="Line 46"/>
            <p:cNvSpPr>
              <a:spLocks noChangeShapeType="1"/>
            </p:cNvSpPr>
            <p:nvPr/>
          </p:nvSpPr>
          <p:spPr bwMode="auto">
            <a:xfrm>
              <a:off x="2795588" y="4116388"/>
              <a:ext cx="787400" cy="1587"/>
            </a:xfrm>
            <a:prstGeom prst="line">
              <a:avLst/>
            </a:prstGeom>
            <a:noFill/>
            <a:ln w="5715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59" name="Line 47"/>
            <p:cNvSpPr>
              <a:spLocks noChangeShapeType="1"/>
            </p:cNvSpPr>
            <p:nvPr/>
          </p:nvSpPr>
          <p:spPr bwMode="auto">
            <a:xfrm flipV="1">
              <a:off x="4640263" y="3305175"/>
              <a:ext cx="2678112" cy="741363"/>
            </a:xfrm>
            <a:prstGeom prst="line">
              <a:avLst/>
            </a:prstGeom>
            <a:noFill/>
            <a:ln w="5715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60" name="Text Box 49"/>
            <p:cNvSpPr txBox="1">
              <a:spLocks noChangeArrowheads="1"/>
            </p:cNvSpPr>
            <p:nvPr/>
          </p:nvSpPr>
          <p:spPr bwMode="auto">
            <a:xfrm rot="20764988">
              <a:off x="4759534" y="3076367"/>
              <a:ext cx="147840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zh-TW" sz="1800" dirty="0" smtClean="0">
                  <a:solidFill>
                    <a:srgbClr val="FF0000"/>
                  </a:solidFill>
                  <a:latin typeface="Calibri" pitchFamily="34" charset="0"/>
                </a:rPr>
                <a:t>Сообщение</a:t>
              </a:r>
              <a:endParaRPr lang="en-US" altLang="zh-TW" sz="1800" dirty="0">
                <a:solidFill>
                  <a:srgbClr val="FF0000"/>
                </a:solidFill>
                <a:latin typeface="Calibri" pitchFamily="34" charset="0"/>
              </a:endParaRPr>
            </a:p>
          </p:txBody>
        </p:sp>
        <p:sp>
          <p:nvSpPr>
            <p:cNvPr id="69661" name="AutoShape 51"/>
            <p:cNvSpPr>
              <a:spLocks noChangeArrowheads="1"/>
            </p:cNvSpPr>
            <p:nvPr/>
          </p:nvSpPr>
          <p:spPr bwMode="auto">
            <a:xfrm rot="-853558">
              <a:off x="4975225" y="3379788"/>
              <a:ext cx="1273175" cy="214312"/>
            </a:xfrm>
            <a:prstGeom prst="rightArrow">
              <a:avLst>
                <a:gd name="adj1" fmla="val 50000"/>
                <a:gd name="adj2" fmla="val 148519"/>
              </a:avLst>
            </a:prstGeom>
            <a:gradFill rotWithShape="1">
              <a:gsLst>
                <a:gs pos="0">
                  <a:srgbClr val="760000"/>
                </a:gs>
                <a:gs pos="100000">
                  <a:srgbClr val="FF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TW" altLang="en-US" sz="1800" b="0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pic>
          <p:nvPicPr>
            <p:cNvPr id="69662" name="Picture 6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0550" y="4889500"/>
              <a:ext cx="720725" cy="65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663" name="Text Box 62"/>
            <p:cNvSpPr txBox="1">
              <a:spLocks noChangeArrowheads="1"/>
            </p:cNvSpPr>
            <p:nvPr/>
          </p:nvSpPr>
          <p:spPr bwMode="auto">
            <a:xfrm>
              <a:off x="5727700" y="5032375"/>
              <a:ext cx="720725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600" b="0">
                  <a:solidFill>
                    <a:prstClr val="black"/>
                  </a:solidFill>
                  <a:latin typeface="Calibri" pitchFamily="34" charset="0"/>
                </a:rPr>
                <a:t>AND</a:t>
              </a:r>
            </a:p>
          </p:txBody>
        </p:sp>
        <p:sp>
          <p:nvSpPr>
            <p:cNvPr id="69664" name="Line 63"/>
            <p:cNvSpPr>
              <a:spLocks noChangeShapeType="1"/>
            </p:cNvSpPr>
            <p:nvPr/>
          </p:nvSpPr>
          <p:spPr bwMode="auto">
            <a:xfrm>
              <a:off x="4951413" y="5183188"/>
              <a:ext cx="719137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65" name="Line 64"/>
            <p:cNvSpPr>
              <a:spLocks noChangeShapeType="1"/>
            </p:cNvSpPr>
            <p:nvPr/>
          </p:nvSpPr>
          <p:spPr bwMode="auto">
            <a:xfrm>
              <a:off x="6391275" y="5183188"/>
              <a:ext cx="1008063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66" name="Text Box 65"/>
            <p:cNvSpPr txBox="1">
              <a:spLocks noChangeArrowheads="1"/>
            </p:cNvSpPr>
            <p:nvPr/>
          </p:nvSpPr>
          <p:spPr bwMode="auto">
            <a:xfrm>
              <a:off x="6884988" y="4967288"/>
              <a:ext cx="1646237" cy="3460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600" b="0">
                  <a:solidFill>
                    <a:prstClr val="black"/>
                  </a:solidFill>
                  <a:latin typeface="Calibri" pitchFamily="34" charset="0"/>
                </a:rPr>
                <a:t>Set DO 0 =True </a:t>
              </a:r>
            </a:p>
          </p:txBody>
        </p:sp>
        <p:sp>
          <p:nvSpPr>
            <p:cNvPr id="69667" name="Text Box 66"/>
            <p:cNvSpPr txBox="1">
              <a:spLocks noChangeArrowheads="1"/>
            </p:cNvSpPr>
            <p:nvPr/>
          </p:nvSpPr>
          <p:spPr bwMode="auto">
            <a:xfrm>
              <a:off x="3952875" y="4995863"/>
              <a:ext cx="1443038" cy="346075"/>
            </a:xfrm>
            <a:prstGeom prst="rect">
              <a:avLst/>
            </a:prstGeom>
            <a:solidFill>
              <a:srgbClr val="CCFF99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600" b="0">
                  <a:solidFill>
                    <a:prstClr val="black"/>
                  </a:solidFill>
                  <a:latin typeface="Calibri" pitchFamily="34" charset="0"/>
                </a:rPr>
                <a:t>If DI 0 = True</a:t>
              </a:r>
            </a:p>
          </p:txBody>
        </p:sp>
        <p:sp>
          <p:nvSpPr>
            <p:cNvPr id="69668" name="Line 67"/>
            <p:cNvSpPr>
              <a:spLocks noChangeShapeType="1"/>
            </p:cNvSpPr>
            <p:nvPr/>
          </p:nvSpPr>
          <p:spPr bwMode="auto">
            <a:xfrm>
              <a:off x="6624638" y="5718175"/>
              <a:ext cx="574675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69" name="Line 68"/>
            <p:cNvSpPr>
              <a:spLocks noChangeShapeType="1"/>
            </p:cNvSpPr>
            <p:nvPr/>
          </p:nvSpPr>
          <p:spPr bwMode="auto">
            <a:xfrm flipV="1">
              <a:off x="6637338" y="5183188"/>
              <a:ext cx="0" cy="530225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70" name="Text Box 69"/>
            <p:cNvSpPr txBox="1">
              <a:spLocks noChangeArrowheads="1"/>
            </p:cNvSpPr>
            <p:nvPr/>
          </p:nvSpPr>
          <p:spPr bwMode="auto">
            <a:xfrm>
              <a:off x="6884988" y="5545138"/>
              <a:ext cx="1646237" cy="346075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bg2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600" b="0">
                  <a:solidFill>
                    <a:prstClr val="black"/>
                  </a:solidFill>
                  <a:latin typeface="Calibri" pitchFamily="34" charset="0"/>
                </a:rPr>
                <a:t>Send Message </a:t>
              </a:r>
            </a:p>
          </p:txBody>
        </p:sp>
        <p:sp>
          <p:nvSpPr>
            <p:cNvPr id="69671" name="Rectangle 70"/>
            <p:cNvSpPr>
              <a:spLocks noChangeArrowheads="1"/>
            </p:cNvSpPr>
            <p:nvPr/>
          </p:nvSpPr>
          <p:spPr bwMode="auto">
            <a:xfrm>
              <a:off x="3767138" y="4797425"/>
              <a:ext cx="4932362" cy="12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TW" altLang="en-US" sz="1800" b="0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72" name="Text Box 72"/>
            <p:cNvSpPr txBox="1">
              <a:spLocks noChangeArrowheads="1"/>
            </p:cNvSpPr>
            <p:nvPr/>
          </p:nvSpPr>
          <p:spPr bwMode="auto">
            <a:xfrm>
              <a:off x="3765550" y="4518017"/>
              <a:ext cx="492442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ru-RU" altLang="zh-TW" sz="1800" dirty="0" smtClean="0">
                  <a:solidFill>
                    <a:srgbClr val="3399FF"/>
                  </a:solidFill>
                  <a:latin typeface="Calibri" pitchFamily="34" charset="0"/>
                </a:rPr>
                <a:t>Диаграмма </a:t>
              </a:r>
              <a:r>
                <a:rPr lang="en-US" altLang="zh-TW" sz="1800" dirty="0" smtClean="0">
                  <a:solidFill>
                    <a:srgbClr val="3399FF"/>
                  </a:solidFill>
                  <a:latin typeface="Calibri" pitchFamily="34" charset="0"/>
                </a:rPr>
                <a:t>GCL</a:t>
              </a:r>
              <a:endParaRPr lang="en-US" altLang="zh-TW" sz="1800" dirty="0">
                <a:solidFill>
                  <a:srgbClr val="3399FF"/>
                </a:solidFill>
                <a:latin typeface="Calibri" pitchFamily="34" charset="0"/>
              </a:endParaRPr>
            </a:p>
          </p:txBody>
        </p:sp>
        <p:pic>
          <p:nvPicPr>
            <p:cNvPr id="69673" name="Picture 77" descr="HP-MyComputer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10400" y="2508250"/>
              <a:ext cx="1366838" cy="1366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74" name="Picture 81" descr="Alarm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2163" y="4999038"/>
              <a:ext cx="790575" cy="79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675" name="Cloud"/>
            <p:cNvSpPr>
              <a:spLocks noChangeAspect="1" noEditPoints="1" noChangeArrowheads="1"/>
            </p:cNvSpPr>
            <p:nvPr/>
          </p:nvSpPr>
          <p:spPr bwMode="auto">
            <a:xfrm>
              <a:off x="3444875" y="3627438"/>
              <a:ext cx="1277938" cy="855663"/>
            </a:xfrm>
            <a:custGeom>
              <a:avLst/>
              <a:gdLst>
                <a:gd name="T0" fmla="*/ 3964 w 21600"/>
                <a:gd name="T1" fmla="*/ 427832 h 21600"/>
                <a:gd name="T2" fmla="*/ 638969 w 21600"/>
                <a:gd name="T3" fmla="*/ 854752 h 21600"/>
                <a:gd name="T4" fmla="*/ 1276873 w 21600"/>
                <a:gd name="T5" fmla="*/ 427832 h 21600"/>
                <a:gd name="T6" fmla="*/ 638969 w 21600"/>
                <a:gd name="T7" fmla="*/ 4892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77 w 21600"/>
                <a:gd name="T13" fmla="*/ 3262 h 21600"/>
                <a:gd name="T14" fmla="*/ 17087 w 21600"/>
                <a:gd name="T15" fmla="*/ 173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lnTo>
                    <a:pt x="1949" y="7180"/>
                  </a:ln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CFFFF"/>
                </a:gs>
              </a:gsLst>
              <a:path path="rect">
                <a:fillToRect l="50000" t="50000" r="50000" b="50000"/>
              </a:path>
            </a:gradFill>
            <a:ln w="25400">
              <a:solidFill>
                <a:srgbClr val="CCFFCC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00CC66">
                  <a:alpha val="50000"/>
                </a:srgbClr>
              </a:outerShdw>
            </a:effectLst>
          </p:spPr>
          <p:txBody>
            <a:bodyPr/>
            <a:lstStyle/>
            <a:p>
              <a:pPr algn="r"/>
              <a:endParaRPr lang="ru-RU">
                <a:solidFill>
                  <a:prstClr val="white"/>
                </a:solidFill>
                <a:latin typeface="Garamond" pitchFamily="18" charset="0"/>
              </a:endParaRPr>
            </a:p>
          </p:txBody>
        </p:sp>
        <p:sp>
          <p:nvSpPr>
            <p:cNvPr id="69676" name="Text Box 76"/>
            <p:cNvSpPr txBox="1">
              <a:spLocks noChangeArrowheads="1"/>
            </p:cNvSpPr>
            <p:nvPr/>
          </p:nvSpPr>
          <p:spPr bwMode="auto">
            <a:xfrm>
              <a:off x="3727450" y="3868738"/>
              <a:ext cx="684213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lr>
                  <a:srgbClr val="000099"/>
                </a:buClr>
                <a:buSzPct val="80000"/>
                <a:buFont typeface="Wingdings" pitchFamily="2" charset="2"/>
                <a:buChar char="§"/>
                <a:defRPr kumimoji="1" sz="24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1pPr>
              <a:lvl2pPr marL="742950" indent="-28575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20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2pPr>
              <a:lvl3pPr marL="11430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5000"/>
                <a:buFont typeface="Wingdings" pitchFamily="2" charset="2"/>
                <a:buChar char="§"/>
                <a:defRPr kumimoji="1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3pPr>
              <a:lvl4pPr marL="16002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Times New Roman" pitchFamily="18" charset="0"/>
                <a:buChar char="–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4pPr>
              <a:lvl5pPr marL="2057400" indent="-228600" algn="l" eaLnBrk="0" hangingPunct="0">
                <a:spcBef>
                  <a:spcPct val="20000"/>
                </a:spcBef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000099"/>
                </a:buClr>
                <a:buSzPct val="70000"/>
                <a:buFont typeface="Wingdings" pitchFamily="2" charset="2"/>
                <a:defRPr kumimoji="1" sz="1200" b="1">
                  <a:solidFill>
                    <a:schemeClr val="bg2"/>
                  </a:solidFill>
                  <a:latin typeface="Arial" pitchFamily="34" charset="0"/>
                  <a:ea typeface="新細明體" pitchFamily="18" charset="-12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TW" sz="1600">
                  <a:solidFill>
                    <a:srgbClr val="008000"/>
                  </a:solidFill>
                  <a:latin typeface="Calibri" pitchFamily="34" charset="0"/>
                </a:rPr>
                <a:t>LAN</a:t>
              </a:r>
            </a:p>
          </p:txBody>
        </p:sp>
      </p:grpSp>
      <p:sp>
        <p:nvSpPr>
          <p:cNvPr id="45" name="標題 11"/>
          <p:cNvSpPr txBox="1">
            <a:spLocks/>
          </p:cNvSpPr>
          <p:nvPr/>
        </p:nvSpPr>
        <p:spPr bwMode="auto">
          <a:xfrm>
            <a:off x="501650" y="250825"/>
            <a:ext cx="8534846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ru-RU" altLang="zh-CN" sz="28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Безопасность склада боеприпасов, Тайвань</a:t>
            </a:r>
            <a:endParaRPr lang="en-US" altLang="zh-CN" sz="2800" b="1" kern="0" dirty="0" smtClean="0">
              <a:solidFill>
                <a:srgbClr val="0070C0"/>
              </a:solidFill>
              <a:latin typeface="Arial"/>
              <a:ea typeface="新細明體"/>
              <a:cs typeface="+mj-cs"/>
            </a:endParaRPr>
          </a:p>
        </p:txBody>
      </p:sp>
      <p:pic>
        <p:nvPicPr>
          <p:cNvPr id="18434" name="Picture 2" descr="http://wfcache.advantech.com/EZ/CMSUserFiles/image/warehous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72" y="954087"/>
            <a:ext cx="2381250" cy="179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85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標題 11"/>
          <p:cNvSpPr txBox="1">
            <a:spLocks/>
          </p:cNvSpPr>
          <p:nvPr/>
        </p:nvSpPr>
        <p:spPr bwMode="auto">
          <a:xfrm>
            <a:off x="501650" y="250825"/>
            <a:ext cx="8534846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ru-RU" altLang="zh-CN" sz="28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Распознавание номеров, США</a:t>
            </a:r>
            <a:endParaRPr lang="en-US" altLang="zh-CN" sz="2800" b="1" kern="0" dirty="0" smtClean="0">
              <a:solidFill>
                <a:srgbClr val="0070C0"/>
              </a:solidFill>
              <a:latin typeface="Arial"/>
              <a:ea typeface="新細明體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4000" y="907997"/>
            <a:ext cx="8636000" cy="3817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內容版面配置區 2"/>
          <p:cNvSpPr>
            <a:spLocks noGrp="1"/>
          </p:cNvSpPr>
          <p:nvPr>
            <p:ph idx="1"/>
          </p:nvPr>
        </p:nvSpPr>
        <p:spPr>
          <a:xfrm>
            <a:off x="254000" y="5085184"/>
            <a:ext cx="8636000" cy="1008112"/>
          </a:xfrm>
        </p:spPr>
        <p:txBody>
          <a:bodyPr/>
          <a:lstStyle/>
          <a:p>
            <a:r>
              <a:rPr lang="ru-RU" altLang="zh-TW" dirty="0" smtClean="0"/>
              <a:t>Автомобильный диапазон питания, </a:t>
            </a:r>
            <a:r>
              <a:rPr lang="ru-RU" altLang="zh-TW" dirty="0" err="1" smtClean="0"/>
              <a:t>вибростойкость</a:t>
            </a:r>
            <a:endParaRPr lang="en-US" altLang="zh-TW" dirty="0" smtClean="0"/>
          </a:p>
          <a:p>
            <a:r>
              <a:rPr lang="ru-RU" altLang="zh-TW" dirty="0" smtClean="0"/>
              <a:t>Контроль зажигания, управление питанием системы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422834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內容版面配置區 2"/>
          <p:cNvSpPr>
            <a:spLocks noGrp="1"/>
          </p:cNvSpPr>
          <p:nvPr>
            <p:ph idx="1"/>
          </p:nvPr>
        </p:nvSpPr>
        <p:spPr>
          <a:xfrm>
            <a:off x="358029" y="1124744"/>
            <a:ext cx="5494033" cy="4752528"/>
          </a:xfrm>
        </p:spPr>
        <p:txBody>
          <a:bodyPr/>
          <a:lstStyle/>
          <a:p>
            <a:pPr marL="0" indent="0">
              <a:buNone/>
            </a:pPr>
            <a:r>
              <a:rPr lang="en-US" altLang="zh-TW" dirty="0" smtClean="0"/>
              <a:t>Bosch Video Management System</a:t>
            </a:r>
          </a:p>
          <a:p>
            <a:r>
              <a:rPr lang="en-US" altLang="zh-TW" dirty="0" smtClean="0"/>
              <a:t>IP-</a:t>
            </a:r>
            <a:r>
              <a:rPr lang="ru-RU" altLang="zh-TW" dirty="0" smtClean="0"/>
              <a:t>камеры</a:t>
            </a:r>
          </a:p>
          <a:p>
            <a:r>
              <a:rPr lang="ru-RU" altLang="zh-TW" dirty="0" smtClean="0"/>
              <a:t>Совместимы с </a:t>
            </a:r>
            <a:r>
              <a:rPr lang="en-US" altLang="zh-TW" dirty="0" smtClean="0"/>
              <a:t>DI/DO </a:t>
            </a:r>
            <a:r>
              <a:rPr lang="ru-RU" altLang="zh-TW" dirty="0" smtClean="0"/>
              <a:t>модулями </a:t>
            </a:r>
            <a:r>
              <a:rPr lang="en-US" altLang="zh-TW" dirty="0" smtClean="0"/>
              <a:t>ADAM-6000</a:t>
            </a:r>
          </a:p>
          <a:p>
            <a:r>
              <a:rPr lang="ru-RU" altLang="zh-TW" dirty="0" smtClean="0"/>
              <a:t>Включение подсветки (недостаток освещенности)</a:t>
            </a:r>
          </a:p>
          <a:p>
            <a:r>
              <a:rPr lang="ru-RU" altLang="zh-TW" dirty="0" smtClean="0"/>
              <a:t>Включение тревоги (</a:t>
            </a:r>
            <a:r>
              <a:rPr lang="en-US" altLang="zh-TW" dirty="0" smtClean="0"/>
              <a:t>motion detection)</a:t>
            </a:r>
            <a:endParaRPr lang="ru-RU" altLang="zh-TW" dirty="0" smtClean="0"/>
          </a:p>
          <a:p>
            <a:r>
              <a:rPr lang="ru-RU" altLang="zh-TW" dirty="0" smtClean="0"/>
              <a:t>Триггер записи (нарушение периметра)</a:t>
            </a:r>
          </a:p>
          <a:p>
            <a:r>
              <a:rPr lang="ru-RU" altLang="zh-TW" dirty="0" smtClean="0"/>
              <a:t>Постановка/снятие на охрану</a:t>
            </a:r>
            <a:endParaRPr lang="en-US" altLang="zh-TW" dirty="0" smtClean="0"/>
          </a:p>
        </p:txBody>
      </p:sp>
      <p:sp>
        <p:nvSpPr>
          <p:cNvPr id="45" name="標題 11"/>
          <p:cNvSpPr txBox="1">
            <a:spLocks/>
          </p:cNvSpPr>
          <p:nvPr/>
        </p:nvSpPr>
        <p:spPr bwMode="auto">
          <a:xfrm>
            <a:off x="501650" y="250825"/>
            <a:ext cx="8534846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aramond" pitchFamily="18" charset="0"/>
                <a:ea typeface="新細明體" charset="-120"/>
              </a:defRPr>
            </a:lvl9pPr>
          </a:lstStyle>
          <a:p>
            <a:pPr fontAlgn="ctr">
              <a:lnSpc>
                <a:spcPct val="85000"/>
              </a:lnSpc>
              <a:defRPr/>
            </a:pPr>
            <a:r>
              <a:rPr lang="ru-RU" altLang="zh-CN" sz="28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Видеокамеры </a:t>
            </a:r>
            <a:r>
              <a:rPr lang="en-US" altLang="zh-CN" sz="2800" b="1" kern="0" dirty="0" smtClean="0">
                <a:solidFill>
                  <a:srgbClr val="0070C0"/>
                </a:solidFill>
                <a:latin typeface="Arial"/>
                <a:ea typeface="新細明體"/>
                <a:cs typeface="+mj-cs"/>
              </a:rPr>
              <a:t>Bosch</a:t>
            </a:r>
          </a:p>
        </p:txBody>
      </p:sp>
      <p:pic>
        <p:nvPicPr>
          <p:cNvPr id="21506" name="Picture 2" descr="http://bosch-video-system.ru/pic/articles/DinionIP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725" y="1124744"/>
            <a:ext cx="2524952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://bosch-video-system.ru/pic/articles/DinionIP_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25643"/>
            <a:ext cx="2565563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7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標題 1"/>
          <p:cNvSpPr txBox="1">
            <a:spLocks/>
          </p:cNvSpPr>
          <p:nvPr/>
        </p:nvSpPr>
        <p:spPr>
          <a:xfrm>
            <a:off x="200892" y="2600908"/>
            <a:ext cx="8742217" cy="1656184"/>
          </a:xfrm>
          <a:prstGeom prst="rect">
            <a:avLst/>
          </a:prstGeom>
        </p:spPr>
        <p:txBody>
          <a:bodyPr/>
          <a:lstStyle>
            <a:lvl1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lang="zh-TW" altLang="en-US" sz="2800" b="1" kern="1200" dirty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2pPr>
            <a:lvl3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3pPr>
            <a:lvl4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4pPr>
            <a:lvl5pPr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5pPr>
            <a:lvl6pPr marL="4572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6pPr>
            <a:lvl7pPr marL="9144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7pPr>
            <a:lvl8pPr marL="13716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8pPr>
            <a:lvl9pPr marL="1828800" algn="ctr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2"/>
                </a:solidFill>
                <a:latin typeface="Arial" charset="0"/>
                <a:ea typeface="新細明體" pitchFamily="18" charset="-120"/>
                <a:cs typeface="Arial" charset="0"/>
              </a:defRPr>
            </a:lvl9pPr>
          </a:lstStyle>
          <a:p>
            <a:r>
              <a:rPr lang="ru-RU" altLang="zh-TW" i="1" smtClean="0">
                <a:solidFill>
                  <a:srgbClr val="002060"/>
                </a:solidFill>
              </a:rPr>
              <a:t>Спасибо за внимание!</a:t>
            </a:r>
            <a:br>
              <a:rPr lang="ru-RU" altLang="zh-TW" i="1" smtClean="0">
                <a:solidFill>
                  <a:srgbClr val="002060"/>
                </a:solidFill>
              </a:rPr>
            </a:br>
            <a:r>
              <a:rPr lang="ru-RU" altLang="zh-TW" i="1" smtClean="0">
                <a:solidFill>
                  <a:srgbClr val="002060"/>
                </a:solidFill>
              </a:rPr>
              <a:t/>
            </a:r>
            <a:br>
              <a:rPr lang="ru-RU" altLang="zh-TW" i="1" smtClean="0">
                <a:solidFill>
                  <a:srgbClr val="002060"/>
                </a:solidFill>
              </a:rPr>
            </a:br>
            <a:r>
              <a:rPr lang="ru-RU" altLang="zh-TW" i="1" smtClean="0">
                <a:solidFill>
                  <a:srgbClr val="002060"/>
                </a:solidFill>
              </a:rPr>
              <a:t>Какие есть вопросы?</a:t>
            </a:r>
            <a:endParaRPr lang="ru-RU" i="1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4487" y="4778568"/>
            <a:ext cx="78226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000000"/>
                </a:solidFill>
                <a:cs typeface="Arial" panose="020B0604020202020204" pitchFamily="34" charset="0"/>
              </a:rPr>
              <a:t>+7 </a:t>
            </a:r>
            <a:r>
              <a:rPr lang="ru-RU" i="1" dirty="0" smtClean="0">
                <a:solidFill>
                  <a:srgbClr val="000000"/>
                </a:solidFill>
                <a:cs typeface="Arial" panose="020B0604020202020204" pitchFamily="34" charset="0"/>
              </a:rPr>
              <a:t>495 </a:t>
            </a:r>
            <a:r>
              <a:rPr lang="ru-RU" i="1" dirty="0">
                <a:solidFill>
                  <a:srgbClr val="000000"/>
                </a:solidFill>
                <a:cs typeface="Arial" panose="020B0604020202020204" pitchFamily="34" charset="0"/>
              </a:rPr>
              <a:t>232 16 92</a:t>
            </a:r>
          </a:p>
          <a:p>
            <a:r>
              <a:rPr lang="ru-RU" i="1" dirty="0" smtClean="0">
                <a:solidFill>
                  <a:srgbClr val="000000"/>
                </a:solidFill>
                <a:cs typeface="Arial" panose="020B0604020202020204" pitchFamily="34" charset="0"/>
              </a:rPr>
              <a:t>8</a:t>
            </a:r>
            <a:r>
              <a:rPr lang="en-US" i="1" dirty="0" smtClean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ru-RU" i="1" dirty="0" smtClean="0">
                <a:solidFill>
                  <a:srgbClr val="000000"/>
                </a:solidFill>
                <a:cs typeface="Arial" panose="020B0604020202020204" pitchFamily="34" charset="0"/>
              </a:rPr>
              <a:t>800</a:t>
            </a:r>
            <a:r>
              <a:rPr lang="en-US" i="1" dirty="0" smtClean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ru-RU" i="1" dirty="0" smtClean="0">
                <a:solidFill>
                  <a:srgbClr val="000000"/>
                </a:solidFill>
                <a:cs typeface="Arial" panose="020B0604020202020204" pitchFamily="34" charset="0"/>
              </a:rPr>
              <a:t>555</a:t>
            </a:r>
            <a:r>
              <a:rPr lang="en-US" i="1" dirty="0" smtClean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ru-RU" i="1" dirty="0" smtClean="0">
                <a:solidFill>
                  <a:srgbClr val="000000"/>
                </a:solidFill>
                <a:cs typeface="Arial" panose="020B0604020202020204" pitchFamily="34" charset="0"/>
              </a:rPr>
              <a:t>01</a:t>
            </a:r>
            <a:r>
              <a:rPr lang="en-US" i="1" dirty="0" smtClean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r>
              <a:rPr lang="ru-RU" i="1" dirty="0" smtClean="0">
                <a:solidFill>
                  <a:srgbClr val="000000"/>
                </a:solidFill>
                <a:cs typeface="Arial" panose="020B0604020202020204" pitchFamily="34" charset="0"/>
              </a:rPr>
              <a:t>50</a:t>
            </a:r>
            <a:endParaRPr lang="ru-RU" i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en-US" i="1" dirty="0" smtClean="0">
                <a:solidFill>
                  <a:srgbClr val="000000"/>
                </a:solidFill>
                <a:cs typeface="Arial" panose="020B0604020202020204" pitchFamily="34" charset="0"/>
              </a:rPr>
              <a:t>Alexander.lifanov@advantech.com</a:t>
            </a:r>
            <a:endParaRPr lang="ru-RU" i="1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r>
              <a:rPr lang="en-US" i="1" dirty="0" smtClean="0">
                <a:solidFill>
                  <a:srgbClr val="000000"/>
                </a:solidFill>
                <a:cs typeface="Arial" panose="020B0604020202020204" pitchFamily="34" charset="0"/>
              </a:rPr>
              <a:t>https</a:t>
            </a:r>
            <a:r>
              <a:rPr lang="en-US" i="1" dirty="0">
                <a:solidFill>
                  <a:srgbClr val="000000"/>
                </a:solidFill>
                <a:cs typeface="Arial" panose="020B0604020202020204" pitchFamily="34" charset="0"/>
              </a:rPr>
              <a:t>://www.facebook.com/AdvantechRussia</a:t>
            </a:r>
          </a:p>
          <a:p>
            <a:r>
              <a:rPr lang="en-US" i="1" dirty="0">
                <a:solidFill>
                  <a:srgbClr val="000000"/>
                </a:solidFill>
                <a:cs typeface="Arial" panose="020B0604020202020204" pitchFamily="34" charset="0"/>
              </a:rPr>
              <a:t>https://www.linkedin.com/groups/Advantech-Russia-5050985</a:t>
            </a:r>
            <a:endParaRPr lang="ru-RU" i="1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5218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86886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Что входит в линейку изделий?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006" y="2027894"/>
            <a:ext cx="801687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http://www.profinetcommander.com/images/Profinet_Logo_72dpi_B400_H152px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368" y="2048531"/>
            <a:ext cx="68897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19"/>
          <p:cNvSpPr>
            <a:spLocks noChangeArrowheads="1"/>
          </p:cNvSpPr>
          <p:nvPr/>
        </p:nvSpPr>
        <p:spPr bwMode="auto">
          <a:xfrm>
            <a:off x="741965" y="4301777"/>
            <a:ext cx="1707861" cy="1012203"/>
          </a:xfrm>
          <a:prstGeom prst="roundRect">
            <a:avLst>
              <a:gd name="adj" fmla="val 16667"/>
            </a:avLst>
          </a:prstGeom>
          <a:solidFill>
            <a:srgbClr val="0066FF"/>
          </a:soli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l" eaLnBrk="1" hangingPunct="1"/>
            <a:endParaRPr kumimoji="0" lang="en-US" altLang="zh-TW" sz="14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>
            <a:off x="741965" y="2456935"/>
            <a:ext cx="1707861" cy="1057275"/>
          </a:xfrm>
          <a:prstGeom prst="roundRect">
            <a:avLst>
              <a:gd name="adj" fmla="val 16667"/>
            </a:avLst>
          </a:prstGeom>
          <a:solidFill>
            <a:srgbClr val="0033CC"/>
          </a:solidFill>
          <a:ln>
            <a:noFill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400" b="1" kern="0" dirty="0">
                <a:solidFill>
                  <a:prstClr val="white"/>
                </a:solidFill>
                <a:latin typeface="Arial"/>
                <a:ea typeface="新細明體"/>
              </a:rPr>
              <a:t>ADAM-4100</a:t>
            </a:r>
            <a:r>
              <a:rPr kumimoji="0" lang="en-US" altLang="zh-TW" sz="1400" kern="0" dirty="0">
                <a:solidFill>
                  <a:prstClr val="white"/>
                </a:solidFill>
                <a:latin typeface="Arial"/>
                <a:ea typeface="新細明體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400" kern="0" dirty="0">
                <a:solidFill>
                  <a:prstClr val="white"/>
                </a:solidFill>
                <a:latin typeface="Arial"/>
                <a:ea typeface="新細明體"/>
              </a:rPr>
              <a:t>Robust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400" kern="0" dirty="0">
                <a:solidFill>
                  <a:prstClr val="white"/>
                </a:solidFill>
                <a:latin typeface="Arial"/>
                <a:ea typeface="新細明體"/>
              </a:rPr>
              <a:t>RS-485 I/O</a:t>
            </a:r>
          </a:p>
        </p:txBody>
      </p:sp>
      <p:cxnSp>
        <p:nvCxnSpPr>
          <p:cNvPr id="15" name="直線接點 60"/>
          <p:cNvCxnSpPr/>
          <p:nvPr/>
        </p:nvCxnSpPr>
        <p:spPr bwMode="auto">
          <a:xfrm flipV="1">
            <a:off x="4553743" y="1054756"/>
            <a:ext cx="0" cy="3157538"/>
          </a:xfrm>
          <a:prstGeom prst="line">
            <a:avLst/>
          </a:prstGeom>
          <a:solidFill>
            <a:schemeClr val="accent1"/>
          </a:solidFill>
          <a:ln w="44450" cap="flat" cmpd="sng" algn="ctr">
            <a:solidFill>
              <a:schemeClr val="tx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直線接點 63"/>
          <p:cNvCxnSpPr/>
          <p:nvPr/>
        </p:nvCxnSpPr>
        <p:spPr bwMode="auto">
          <a:xfrm flipV="1">
            <a:off x="6571456" y="1029356"/>
            <a:ext cx="0" cy="4675188"/>
          </a:xfrm>
          <a:prstGeom prst="line">
            <a:avLst/>
          </a:prstGeom>
          <a:solidFill>
            <a:schemeClr val="accent1"/>
          </a:solidFill>
          <a:ln w="44450" cap="flat" cmpd="sng" algn="ctr">
            <a:solidFill>
              <a:schemeClr val="tx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直線接點 67"/>
          <p:cNvCxnSpPr/>
          <p:nvPr/>
        </p:nvCxnSpPr>
        <p:spPr bwMode="auto">
          <a:xfrm flipV="1">
            <a:off x="2594768" y="1016656"/>
            <a:ext cx="0" cy="4676775"/>
          </a:xfrm>
          <a:prstGeom prst="line">
            <a:avLst/>
          </a:prstGeom>
          <a:solidFill>
            <a:schemeClr val="accent1"/>
          </a:solidFill>
          <a:ln w="44450" cap="flat" cmpd="sng" algn="ctr">
            <a:solidFill>
              <a:schemeClr val="tx1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Freeform 31"/>
          <p:cNvSpPr>
            <a:spLocks/>
          </p:cNvSpPr>
          <p:nvPr/>
        </p:nvSpPr>
        <p:spPr bwMode="gray">
          <a:xfrm>
            <a:off x="711993" y="1746906"/>
            <a:ext cx="1789113" cy="204788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chemeClr val="tx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00" kern="0">
              <a:solidFill>
                <a:sysClr val="windowText" lastClr="000000"/>
              </a:solidFill>
              <a:latin typeface="Arial"/>
              <a:ea typeface="新細明體" charset="-120"/>
            </a:endParaRPr>
          </a:p>
        </p:txBody>
      </p:sp>
      <p:sp>
        <p:nvSpPr>
          <p:cNvPr id="20" name="Rectangle 32"/>
          <p:cNvSpPr>
            <a:spLocks noChangeArrowheads="1"/>
          </p:cNvSpPr>
          <p:nvPr/>
        </p:nvSpPr>
        <p:spPr bwMode="gray">
          <a:xfrm>
            <a:off x="707231" y="1386544"/>
            <a:ext cx="1800225" cy="482600"/>
          </a:xfrm>
          <a:prstGeom prst="rect">
            <a:avLst/>
          </a:prstGeom>
          <a:gradFill rotWithShape="1">
            <a:gsLst>
              <a:gs pos="0">
                <a:srgbClr val="003F77"/>
              </a:gs>
              <a:gs pos="50000">
                <a:srgbClr val="005FAD"/>
              </a:gs>
              <a:gs pos="100000">
                <a:srgbClr val="0072CE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ru-RU" altLang="zh-CN" sz="1600" b="1" dirty="0" smtClean="0">
                <a:solidFill>
                  <a:srgbClr val="FFFFFF"/>
                </a:solidFill>
                <a:latin typeface="Tahoma" pitchFamily="34" charset="0"/>
              </a:rPr>
              <a:t>Общего </a:t>
            </a:r>
            <a:r>
              <a:rPr lang="ru-RU" altLang="zh-CN" sz="1600" b="1" dirty="0" err="1" smtClean="0">
                <a:solidFill>
                  <a:srgbClr val="FFFFFF"/>
                </a:solidFill>
                <a:latin typeface="Tahoma" pitchFamily="34" charset="0"/>
              </a:rPr>
              <a:t>назн</a:t>
            </a:r>
            <a:r>
              <a:rPr lang="ru-RU" altLang="zh-CN" sz="1600" b="1" dirty="0" smtClean="0">
                <a:solidFill>
                  <a:srgbClr val="FFFFFF"/>
                </a:solidFill>
                <a:latin typeface="Tahoma" pitchFamily="34" charset="0"/>
              </a:rPr>
              <a:t>.</a:t>
            </a:r>
            <a:endParaRPr lang="en-US" altLang="zh-CN" sz="1600" b="1" dirty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21" name="AutoShape 22"/>
          <p:cNvSpPr>
            <a:spLocks noChangeArrowheads="1"/>
          </p:cNvSpPr>
          <p:nvPr/>
        </p:nvSpPr>
        <p:spPr bwMode="auto">
          <a:xfrm>
            <a:off x="683418" y="2400956"/>
            <a:ext cx="1812925" cy="11811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rgbClr val="003F77"/>
              </a:gs>
              <a:gs pos="50000">
                <a:srgbClr val="005FAD"/>
              </a:gs>
              <a:gs pos="100000">
                <a:srgbClr val="0072CE"/>
              </a:gs>
            </a:gsLst>
            <a:lin ang="135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l" eaLnBrk="1" hangingPunct="1"/>
            <a:r>
              <a:rPr lang="en-US" altLang="zh-TW" sz="14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ADAM-4100 </a:t>
            </a:r>
          </a:p>
          <a:p>
            <a:pPr algn="l" eaLnBrk="1" hangingPunct="1"/>
            <a:r>
              <a:rPr lang="ru-RU" altLang="zh-TW" sz="1400" b="1" dirty="0" smtClean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Усиленные</a:t>
            </a:r>
            <a:endParaRPr lang="en-US" altLang="zh-TW" sz="1400" b="1" dirty="0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  <a:p>
            <a:pPr algn="l" eaLnBrk="1" hangingPunct="1"/>
            <a:r>
              <a:rPr lang="en-US" altLang="zh-TW" sz="1400" b="1" dirty="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RS-485 I/O</a:t>
            </a:r>
            <a:endParaRPr lang="ko-KR" altLang="en-US" sz="1400" b="1" dirty="0">
              <a:solidFill>
                <a:srgbClr val="FFFFFF"/>
              </a:solidFill>
              <a:latin typeface="Tahoma" pitchFamily="34" charset="0"/>
              <a:ea typeface="HY헤드라인M"/>
              <a:cs typeface="Tahoma" pitchFamily="34" charset="0"/>
            </a:endParaRPr>
          </a:p>
        </p:txBody>
      </p:sp>
      <p:pic>
        <p:nvPicPr>
          <p:cNvPr id="22" name="Picture 2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367">
            <a:off x="1851818" y="3134381"/>
            <a:ext cx="5857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22"/>
          <p:cNvSpPr>
            <a:spLocks noChangeArrowheads="1"/>
          </p:cNvSpPr>
          <p:nvPr/>
        </p:nvSpPr>
        <p:spPr bwMode="auto">
          <a:xfrm>
            <a:off x="662781" y="4228169"/>
            <a:ext cx="1812925" cy="1179512"/>
          </a:xfrm>
          <a:prstGeom prst="bevel">
            <a:avLst>
              <a:gd name="adj" fmla="val 12500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l" eaLnBrk="1" hangingPunct="1"/>
            <a:r>
              <a:rPr lang="en-US" altLang="zh-TW" sz="15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ADAM-4000 </a:t>
            </a:r>
          </a:p>
          <a:p>
            <a:pPr algn="l" eaLnBrk="1" hangingPunct="1"/>
            <a:r>
              <a:rPr lang="en-US" altLang="zh-TW" sz="15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RS-485 I/O</a:t>
            </a:r>
          </a:p>
          <a:p>
            <a:pPr algn="l" eaLnBrk="1" hangingPunct="1"/>
            <a:endParaRPr lang="ko-KR" altLang="en-US" sz="1500" b="1">
              <a:solidFill>
                <a:srgbClr val="FFFFFF"/>
              </a:solidFill>
              <a:latin typeface="Tahoma" pitchFamily="34" charset="0"/>
              <a:ea typeface="HY헤드라인M"/>
              <a:cs typeface="Tahoma" pitchFamily="34" charset="0"/>
            </a:endParaRPr>
          </a:p>
        </p:txBody>
      </p:sp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367">
            <a:off x="1832768" y="4753631"/>
            <a:ext cx="5842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AutoShape 22"/>
          <p:cNvSpPr>
            <a:spLocks noChangeArrowheads="1"/>
          </p:cNvSpPr>
          <p:nvPr/>
        </p:nvSpPr>
        <p:spPr bwMode="auto">
          <a:xfrm>
            <a:off x="2669381" y="2421594"/>
            <a:ext cx="1812925" cy="1179512"/>
          </a:xfrm>
          <a:prstGeom prst="bevel">
            <a:avLst>
              <a:gd name="adj" fmla="val 12500"/>
            </a:avLst>
          </a:prstGeom>
          <a:solidFill>
            <a:srgbClr val="0690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l" eaLnBrk="1" hangingPunct="1"/>
            <a:r>
              <a:rPr lang="en-US" altLang="zh-TW" sz="15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ADAM-6100 </a:t>
            </a:r>
          </a:p>
          <a:p>
            <a:pPr algn="l" eaLnBrk="1" hangingPunct="1"/>
            <a:r>
              <a:rPr lang="en-US" altLang="zh-TW" sz="15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Fieldbus I/O</a:t>
            </a:r>
          </a:p>
          <a:p>
            <a:pPr algn="l" eaLnBrk="1" hangingPunct="1"/>
            <a:endParaRPr lang="en-US" altLang="zh-TW" sz="15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6" name="Picture 19" descr="ADAM-6117EI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31" y="3107394"/>
            <a:ext cx="873125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AutoShape 22"/>
          <p:cNvSpPr>
            <a:spLocks noChangeArrowheads="1"/>
          </p:cNvSpPr>
          <p:nvPr/>
        </p:nvSpPr>
        <p:spPr bwMode="auto">
          <a:xfrm>
            <a:off x="4663281" y="2423181"/>
            <a:ext cx="1812925" cy="1179513"/>
          </a:xfrm>
          <a:prstGeom prst="bevel">
            <a:avLst>
              <a:gd name="adj" fmla="val 12500"/>
            </a:avLst>
          </a:prstGeom>
          <a:solidFill>
            <a:srgbClr val="FA9A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l" eaLnBrk="1" hangingPunct="1"/>
            <a:endParaRPr lang="en-US" altLang="zh-TW" sz="14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  <a:p>
            <a:pPr algn="l" eaLnBrk="1" hangingPunct="1"/>
            <a:r>
              <a:rPr lang="en-US" altLang="zh-TW" sz="14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ADAM-6200 </a:t>
            </a:r>
          </a:p>
          <a:p>
            <a:pPr algn="l" eaLnBrk="1" hangingPunct="1"/>
            <a:r>
              <a:rPr lang="en-US" altLang="zh-TW" sz="14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New</a:t>
            </a:r>
            <a:r>
              <a:rPr lang="zh-TW" altLang="en-US" sz="14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altLang="zh-TW" sz="14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Generation</a:t>
            </a:r>
          </a:p>
          <a:p>
            <a:pPr algn="l" eaLnBrk="1" hangingPunct="1"/>
            <a:r>
              <a:rPr lang="en-US" altLang="zh-TW" sz="14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Ethernet I/O</a:t>
            </a:r>
          </a:p>
          <a:p>
            <a:pPr algn="l" eaLnBrk="1" hangingPunct="1"/>
            <a:endParaRPr lang="en-US" altLang="zh-TW" sz="15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" name="AutoShape 22"/>
          <p:cNvSpPr>
            <a:spLocks noChangeArrowheads="1"/>
          </p:cNvSpPr>
          <p:nvPr/>
        </p:nvSpPr>
        <p:spPr bwMode="auto">
          <a:xfrm>
            <a:off x="2847181" y="4212294"/>
            <a:ext cx="3398837" cy="1179512"/>
          </a:xfrm>
          <a:prstGeom prst="bevel">
            <a:avLst>
              <a:gd name="adj" fmla="val 12500"/>
            </a:avLst>
          </a:prstGeom>
          <a:solidFill>
            <a:srgbClr val="007A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l" eaLnBrk="1" hangingPunct="1"/>
            <a:r>
              <a:rPr lang="en-US" altLang="zh-TW" sz="15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ADAM-6000 Ethernet I/O</a:t>
            </a:r>
          </a:p>
          <a:p>
            <a:pPr algn="l" eaLnBrk="1" hangingPunct="1"/>
            <a:endParaRPr lang="en-US" altLang="zh-TW" sz="15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9" name="Picture 2" descr="D:\Advantech_20100201\Product Division\Product Division\Intelligent ADAM &amp; WebAccess Solution\intelligent ADAM\ADAM\Product Shoot\ADAM-6000\ADAM-6600\ADAM-6000\ADAM-6660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743" y="4715531"/>
            <a:ext cx="6810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 descr="D:\Advantech_20100201\Product Division\Product Division\Intelligent ADAM &amp; WebAccess Solution\intelligent ADAM\ADAM\Product Shoot\ADAM-6000\ADAM-6600\ADAM-6000\ADAM-6660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468" y="3135969"/>
            <a:ext cx="6810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AutoShape 22"/>
          <p:cNvSpPr>
            <a:spLocks noChangeArrowheads="1"/>
          </p:cNvSpPr>
          <p:nvPr/>
        </p:nvSpPr>
        <p:spPr bwMode="auto">
          <a:xfrm>
            <a:off x="6728618" y="2423181"/>
            <a:ext cx="1812925" cy="1179513"/>
          </a:xfrm>
          <a:prstGeom prst="bevel">
            <a:avLst>
              <a:gd name="adj" fmla="val 12500"/>
            </a:avLst>
          </a:prstGeom>
          <a:solidFill>
            <a:srgbClr val="4EB2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l" eaLnBrk="1" hangingPunct="1"/>
            <a:r>
              <a:rPr kumimoji="0" lang="en-US" altLang="zh-TW" sz="14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ADAM-2000</a:t>
            </a:r>
            <a:r>
              <a:rPr kumimoji="0" lang="en-US" altLang="zh-TW" sz="1400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l" eaLnBrk="1" hangingPunct="1"/>
            <a:r>
              <a:rPr lang="en-US" altLang="zh-TW" sz="14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Distributed</a:t>
            </a:r>
          </a:p>
          <a:p>
            <a:pPr algn="l" eaLnBrk="1" hangingPunct="1"/>
            <a:r>
              <a:rPr lang="en-US" altLang="zh-TW" sz="1400" b="1">
                <a:solidFill>
                  <a:srgbClr val="FFFFFF"/>
                </a:solidFill>
                <a:latin typeface="Tahoma" pitchFamily="34" charset="0"/>
                <a:cs typeface="Tahoma" pitchFamily="34" charset="0"/>
              </a:rPr>
              <a:t>Intelligent I/O</a:t>
            </a:r>
          </a:p>
          <a:p>
            <a:pPr algn="l" eaLnBrk="1" hangingPunct="1"/>
            <a:endParaRPr lang="en-US" altLang="zh-TW" sz="1400" b="1">
              <a:solidFill>
                <a:srgbClr val="FFFFFF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2" name="Picture 12" descr="\\aclftp\iag$\Marketing\Product\ADAM-2000\ADAM-2510Z\ADAM-2510Z_B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393" y="2764494"/>
            <a:ext cx="1243013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" name="群組 18"/>
          <p:cNvGrpSpPr>
            <a:grpSpLocks/>
          </p:cNvGrpSpPr>
          <p:nvPr/>
        </p:nvGrpSpPr>
        <p:grpSpPr bwMode="auto">
          <a:xfrm>
            <a:off x="4672806" y="1391309"/>
            <a:ext cx="1803400" cy="581026"/>
            <a:chOff x="9144000" y="1488898"/>
            <a:chExt cx="1803497" cy="580674"/>
          </a:xfrm>
        </p:grpSpPr>
        <p:sp>
          <p:nvSpPr>
            <p:cNvPr id="40" name="Freeform 31"/>
            <p:cNvSpPr>
              <a:spLocks/>
            </p:cNvSpPr>
            <p:nvPr/>
          </p:nvSpPr>
          <p:spPr bwMode="gray">
            <a:xfrm>
              <a:off x="9158288" y="1864909"/>
              <a:ext cx="1789209" cy="204663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chemeClr val="tx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1600" kern="0" dirty="0">
                <a:solidFill>
                  <a:sysClr val="windowText" lastClr="000000"/>
                </a:solidFill>
                <a:latin typeface="Arial"/>
                <a:ea typeface="新細明體" charset="-120"/>
              </a:endParaRPr>
            </a:p>
          </p:txBody>
        </p:sp>
        <p:sp>
          <p:nvSpPr>
            <p:cNvPr id="41" name="矩形 71"/>
            <p:cNvSpPr/>
            <p:nvPr/>
          </p:nvSpPr>
          <p:spPr bwMode="auto">
            <a:xfrm>
              <a:off x="9144000" y="1488898"/>
              <a:ext cx="1790796" cy="474376"/>
            </a:xfrm>
            <a:prstGeom prst="rect">
              <a:avLst/>
            </a:prstGeom>
            <a:gradFill rotWithShape="1">
              <a:gsLst>
                <a:gs pos="0">
                  <a:srgbClr val="4BACC6">
                    <a:hueOff val="-9933876"/>
                    <a:satOff val="39811"/>
                    <a:lumOff val="8628"/>
                    <a:alphaOff val="0"/>
                    <a:shade val="51000"/>
                    <a:satMod val="130000"/>
                  </a:srgbClr>
                </a:gs>
                <a:gs pos="80000">
                  <a:srgbClr val="4BACC6">
                    <a:hueOff val="-9933876"/>
                    <a:satOff val="39811"/>
                    <a:lumOff val="8628"/>
                    <a:alphaOff val="0"/>
                    <a:shade val="93000"/>
                    <a:satMod val="130000"/>
                  </a:srgbClr>
                </a:gs>
                <a:gs pos="100000">
                  <a:srgbClr val="4BACC6">
                    <a:hueOff val="-9933876"/>
                    <a:satOff val="39811"/>
                    <a:lumOff val="8628"/>
                    <a:alphaOff val="0"/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Tahoma" pitchFamily="34" charset="0"/>
                </a:rPr>
                <a:t>Intelligent Ethernet I/O</a:t>
              </a:r>
            </a:p>
          </p:txBody>
        </p:sp>
      </p:grpSp>
      <p:sp>
        <p:nvSpPr>
          <p:cNvPr id="34" name="Freeform 31"/>
          <p:cNvSpPr>
            <a:spLocks/>
          </p:cNvSpPr>
          <p:nvPr/>
        </p:nvSpPr>
        <p:spPr bwMode="gray">
          <a:xfrm>
            <a:off x="6701631" y="1780244"/>
            <a:ext cx="1789112" cy="203200"/>
          </a:xfrm>
          <a:custGeom>
            <a:avLst/>
            <a:gdLst/>
            <a:ahLst/>
            <a:cxnLst>
              <a:cxn ang="0">
                <a:pos x="1120" y="252"/>
              </a:cxn>
              <a:cxn ang="0">
                <a:pos x="1116" y="250"/>
              </a:cxn>
              <a:cxn ang="0">
                <a:pos x="1100" y="246"/>
              </a:cxn>
              <a:cxn ang="0">
                <a:pos x="1074" y="240"/>
              </a:cxn>
              <a:cxn ang="0">
                <a:pos x="1038" y="232"/>
              </a:cxn>
              <a:cxn ang="0">
                <a:pos x="992" y="222"/>
              </a:cxn>
              <a:cxn ang="0">
                <a:pos x="938" y="212"/>
              </a:cxn>
              <a:cxn ang="0">
                <a:pos x="876" y="204"/>
              </a:cxn>
              <a:cxn ang="0">
                <a:pos x="806" y="196"/>
              </a:cxn>
              <a:cxn ang="0">
                <a:pos x="730" y="190"/>
              </a:cxn>
              <a:cxn ang="0">
                <a:pos x="646" y="184"/>
              </a:cxn>
              <a:cxn ang="0">
                <a:pos x="556" y="184"/>
              </a:cxn>
              <a:cxn ang="0">
                <a:pos x="466" y="184"/>
              </a:cxn>
              <a:cxn ang="0">
                <a:pos x="384" y="190"/>
              </a:cxn>
              <a:cxn ang="0">
                <a:pos x="308" y="196"/>
              </a:cxn>
              <a:cxn ang="0">
                <a:pos x="238" y="204"/>
              </a:cxn>
              <a:cxn ang="0">
                <a:pos x="178" y="212"/>
              </a:cxn>
              <a:cxn ang="0">
                <a:pos x="126" y="222"/>
              </a:cxn>
              <a:cxn ang="0">
                <a:pos x="82" y="232"/>
              </a:cxn>
              <a:cxn ang="0">
                <a:pos x="46" y="240"/>
              </a:cxn>
              <a:cxn ang="0">
                <a:pos x="20" y="246"/>
              </a:cxn>
              <a:cxn ang="0">
                <a:pos x="6" y="250"/>
              </a:cxn>
              <a:cxn ang="0">
                <a:pos x="0" y="252"/>
              </a:cxn>
              <a:cxn ang="0">
                <a:pos x="0" y="62"/>
              </a:cxn>
              <a:cxn ang="0">
                <a:pos x="560" y="0"/>
              </a:cxn>
              <a:cxn ang="0">
                <a:pos x="1120" y="62"/>
              </a:cxn>
              <a:cxn ang="0">
                <a:pos x="1120" y="252"/>
              </a:cxn>
              <a:cxn ang="0">
                <a:pos x="1120" y="252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lnTo>
                  <a:pt x="1120" y="252"/>
                </a:lnTo>
                <a:close/>
              </a:path>
            </a:pathLst>
          </a:custGeom>
          <a:solidFill>
            <a:schemeClr val="tx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600" kern="0">
              <a:solidFill>
                <a:sysClr val="windowText" lastClr="000000"/>
              </a:solidFill>
              <a:latin typeface="Arial"/>
              <a:ea typeface="新細明體" charset="-120"/>
            </a:endParaRPr>
          </a:p>
        </p:txBody>
      </p:sp>
      <p:sp>
        <p:nvSpPr>
          <p:cNvPr id="35" name="矩形 72"/>
          <p:cNvSpPr/>
          <p:nvPr/>
        </p:nvSpPr>
        <p:spPr bwMode="auto">
          <a:xfrm>
            <a:off x="6677818" y="1386544"/>
            <a:ext cx="1812925" cy="482600"/>
          </a:xfrm>
          <a:prstGeom prst="rect">
            <a:avLst/>
          </a:prstGeom>
          <a:gradFill rotWithShape="1">
            <a:gsLst>
              <a:gs pos="0">
                <a:srgbClr val="4BACC6">
                  <a:hueOff val="0"/>
                  <a:satOff val="0"/>
                  <a:lumOff val="0"/>
                  <a:alphaOff val="0"/>
                  <a:shade val="51000"/>
                  <a:satMod val="130000"/>
                </a:srgbClr>
              </a:gs>
              <a:gs pos="80000">
                <a:srgbClr val="4BACC6">
                  <a:hueOff val="0"/>
                  <a:satOff val="0"/>
                  <a:lumOff val="0"/>
                  <a:alphaOff val="0"/>
                  <a:shade val="93000"/>
                  <a:satMod val="130000"/>
                </a:srgbClr>
              </a:gs>
              <a:gs pos="100000">
                <a:srgbClr val="4BACC6">
                  <a:hueOff val="0"/>
                  <a:satOff val="0"/>
                  <a:lumOff val="0"/>
                  <a:alphaOff val="0"/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ru-RU" altLang="zh-TW" sz="1600" b="1" dirty="0" smtClean="0">
                <a:solidFill>
                  <a:srgbClr val="FFFFFF"/>
                </a:solidFill>
                <a:latin typeface="Tahoma" pitchFamily="34" charset="0"/>
              </a:rPr>
              <a:t>Беспроводные</a:t>
            </a:r>
            <a:r>
              <a:rPr lang="en-US" altLang="zh-TW" sz="1600" b="1" dirty="0" smtClean="0">
                <a:solidFill>
                  <a:srgbClr val="FFFFFF"/>
                </a:solidFill>
                <a:latin typeface="Tahoma" pitchFamily="34" charset="0"/>
              </a:rPr>
              <a:t>I/O</a:t>
            </a:r>
            <a:endParaRPr lang="zh-TW" altLang="en-US" sz="1600" b="1" dirty="0">
              <a:solidFill>
                <a:srgbClr val="FFFFFF"/>
              </a:solidFill>
              <a:latin typeface="Tahoma" pitchFamily="34" charset="0"/>
            </a:endParaRPr>
          </a:p>
        </p:txBody>
      </p:sp>
      <p:pic>
        <p:nvPicPr>
          <p:cNvPr id="36" name="Picture 2" descr="C:\Users\sunny.wu\Pictures\new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543" y="859494"/>
            <a:ext cx="62230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群組 19"/>
          <p:cNvGrpSpPr>
            <a:grpSpLocks/>
          </p:cNvGrpSpPr>
          <p:nvPr/>
        </p:nvGrpSpPr>
        <p:grpSpPr bwMode="auto">
          <a:xfrm>
            <a:off x="2694781" y="1391306"/>
            <a:ext cx="1793875" cy="576263"/>
            <a:chOff x="2861602" y="1377831"/>
            <a:chExt cx="1795310" cy="576232"/>
          </a:xfrm>
        </p:grpSpPr>
        <p:sp>
          <p:nvSpPr>
            <p:cNvPr id="38" name="Freeform 31"/>
            <p:cNvSpPr>
              <a:spLocks/>
            </p:cNvSpPr>
            <p:nvPr/>
          </p:nvSpPr>
          <p:spPr bwMode="gray">
            <a:xfrm>
              <a:off x="2867957" y="1749286"/>
              <a:ext cx="1788955" cy="204777"/>
            </a:xfrm>
            <a:custGeom>
              <a:avLst/>
              <a:gdLst/>
              <a:ahLst/>
              <a:cxnLst>
                <a:cxn ang="0">
                  <a:pos x="1120" y="252"/>
                </a:cxn>
                <a:cxn ang="0">
                  <a:pos x="1116" y="250"/>
                </a:cxn>
                <a:cxn ang="0">
                  <a:pos x="1100" y="246"/>
                </a:cxn>
                <a:cxn ang="0">
                  <a:pos x="1074" y="240"/>
                </a:cxn>
                <a:cxn ang="0">
                  <a:pos x="1038" y="232"/>
                </a:cxn>
                <a:cxn ang="0">
                  <a:pos x="992" y="222"/>
                </a:cxn>
                <a:cxn ang="0">
                  <a:pos x="938" y="212"/>
                </a:cxn>
                <a:cxn ang="0">
                  <a:pos x="876" y="204"/>
                </a:cxn>
                <a:cxn ang="0">
                  <a:pos x="806" y="196"/>
                </a:cxn>
                <a:cxn ang="0">
                  <a:pos x="730" y="190"/>
                </a:cxn>
                <a:cxn ang="0">
                  <a:pos x="646" y="184"/>
                </a:cxn>
                <a:cxn ang="0">
                  <a:pos x="556" y="184"/>
                </a:cxn>
                <a:cxn ang="0">
                  <a:pos x="466" y="184"/>
                </a:cxn>
                <a:cxn ang="0">
                  <a:pos x="384" y="190"/>
                </a:cxn>
                <a:cxn ang="0">
                  <a:pos x="308" y="196"/>
                </a:cxn>
                <a:cxn ang="0">
                  <a:pos x="238" y="204"/>
                </a:cxn>
                <a:cxn ang="0">
                  <a:pos x="178" y="212"/>
                </a:cxn>
                <a:cxn ang="0">
                  <a:pos x="126" y="222"/>
                </a:cxn>
                <a:cxn ang="0">
                  <a:pos x="82" y="232"/>
                </a:cxn>
                <a:cxn ang="0">
                  <a:pos x="46" y="240"/>
                </a:cxn>
                <a:cxn ang="0">
                  <a:pos x="20" y="246"/>
                </a:cxn>
                <a:cxn ang="0">
                  <a:pos x="6" y="250"/>
                </a:cxn>
                <a:cxn ang="0">
                  <a:pos x="0" y="252"/>
                </a:cxn>
                <a:cxn ang="0">
                  <a:pos x="0" y="62"/>
                </a:cxn>
                <a:cxn ang="0">
                  <a:pos x="560" y="0"/>
                </a:cxn>
                <a:cxn ang="0">
                  <a:pos x="1120" y="62"/>
                </a:cxn>
                <a:cxn ang="0">
                  <a:pos x="1120" y="252"/>
                </a:cxn>
                <a:cxn ang="0">
                  <a:pos x="1120" y="252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chemeClr val="tx1">
                <a:lumMod val="6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1600" kern="0" dirty="0">
                <a:solidFill>
                  <a:sysClr val="windowText" lastClr="000000"/>
                </a:solidFill>
                <a:latin typeface="Arial"/>
                <a:ea typeface="新細明體" charset="-120"/>
              </a:endParaRPr>
            </a:p>
          </p:txBody>
        </p:sp>
        <p:sp>
          <p:nvSpPr>
            <p:cNvPr id="39" name="矩形 70"/>
            <p:cNvSpPr/>
            <p:nvPr/>
          </p:nvSpPr>
          <p:spPr bwMode="auto">
            <a:xfrm>
              <a:off x="2861602" y="1377831"/>
              <a:ext cx="1787366" cy="460350"/>
            </a:xfrm>
            <a:prstGeom prst="rect">
              <a:avLst/>
            </a:prstGeom>
            <a:gradFill flip="none" rotWithShape="1">
              <a:gsLst>
                <a:gs pos="0">
                  <a:srgbClr val="00CC99">
                    <a:shade val="30000"/>
                    <a:satMod val="115000"/>
                  </a:srgbClr>
                </a:gs>
                <a:gs pos="50000">
                  <a:srgbClr val="00CC99">
                    <a:shade val="67500"/>
                    <a:satMod val="115000"/>
                  </a:srgbClr>
                </a:gs>
                <a:gs pos="100000">
                  <a:srgbClr val="00CC99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>
              <a:defPPr>
                <a:defRPr lang="zh-TW"/>
              </a:defPPr>
              <a:lvl1pPr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1pPr>
              <a:lvl2pPr marL="4572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2pPr>
              <a:lvl3pPr marL="9144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3pPr>
              <a:lvl4pPr marL="13716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4pPr>
              <a:lvl5pPr marL="1828800" algn="r" rtl="0" fontAlgn="base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kern="1200">
                  <a:solidFill>
                    <a:schemeClr val="tx1"/>
                  </a:solidFill>
                  <a:latin typeface="Garamond" pitchFamily="18" charset="0"/>
                  <a:ea typeface="新細明體" pitchFamily="18" charset="-120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rgbClr val="FFFFFF"/>
                  </a:solidFill>
                  <a:latin typeface="Tahoma" pitchFamily="34" charset="0"/>
                </a:rPr>
                <a:t>RT Ethernet I/O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4288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Общие черты модулей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sp>
        <p:nvSpPr>
          <p:cNvPr id="42" name="Rectangle 10"/>
          <p:cNvSpPr>
            <a:spLocks noChangeArrowheads="1"/>
          </p:cNvSpPr>
          <p:nvPr/>
        </p:nvSpPr>
        <p:spPr bwMode="auto">
          <a:xfrm>
            <a:off x="323528" y="747430"/>
            <a:ext cx="8640960" cy="5489881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Конфигурирование через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Adam/</a:t>
            </a:r>
            <a:r>
              <a:rPr lang="en-US" altLang="zh-TW" sz="2800" b="1" dirty="0" err="1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Apax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 utility</a:t>
            </a: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Коммуникации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 – Modbus/RTU 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или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TCP</a:t>
            </a: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/>
            </a:r>
            <a:b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</a:b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/>
            </a:r>
            <a:b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</a:b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/>
            </a:r>
            <a:b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</a:b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/>
            </a:r>
            <a:b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</a:br>
            <a:endParaRPr lang="en-US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Три варианта монтажа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(</a:t>
            </a:r>
            <a:r>
              <a:rPr lang="ru-RU" altLang="zh-TW" sz="20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стена, дин-рейка, «бутерброд»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)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276908"/>
              </p:ext>
            </p:extLst>
          </p:nvPr>
        </p:nvGraphicFramePr>
        <p:xfrm>
          <a:off x="1596008" y="2276872"/>
          <a:ext cx="6096000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ADAM-4000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ADAM-4100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ADAM-6000,6200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Рабочая температура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-10…70 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-40…85 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-10…70 C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Температура хранения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-25…85 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-40…85 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-20…80 C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Питание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10…30 </a:t>
                      </a:r>
                      <a:r>
                        <a:rPr lang="en-US" dirty="0" smtClean="0"/>
                        <a:t>VDC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10…48VDC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10…30 VDC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Защита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r>
                        <a:rPr lang="en-US" dirty="0" smtClean="0"/>
                        <a:t>kV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по питанию</a:t>
                      </a:r>
                      <a:br>
                        <a:rPr lang="ru-RU" baseline="0" dirty="0" smtClean="0"/>
                      </a:br>
                      <a:r>
                        <a:rPr lang="ru-RU" baseline="0" dirty="0" smtClean="0"/>
                        <a:t>3</a:t>
                      </a:r>
                      <a:r>
                        <a:rPr lang="en-US" baseline="0" dirty="0" smtClean="0"/>
                        <a:t>kV EFT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8kV ESD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50446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Три основных конфигурации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7544" y="1165394"/>
            <a:ext cx="3428328" cy="14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4463" y="3010654"/>
            <a:ext cx="3336141" cy="14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4602" y="4873539"/>
            <a:ext cx="3257557" cy="1406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35796" y="796062"/>
            <a:ext cx="367240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 операторской панелью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735796" y="2624257"/>
            <a:ext cx="367240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Со </a:t>
            </a:r>
            <a:r>
              <a:rPr lang="en-US" b="1" dirty="0" smtClean="0"/>
              <a:t>SCADA-</a:t>
            </a:r>
            <a:r>
              <a:rPr lang="ru-RU" b="1" dirty="0" smtClean="0"/>
              <a:t>системой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716076" y="4498673"/>
            <a:ext cx="367240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Как </a:t>
            </a:r>
            <a:r>
              <a:rPr lang="ru-RU" b="1" dirty="0" err="1" smtClean="0"/>
              <a:t>распред.периферия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624288" y="1294660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/>
              <a:t>Стандартный протокол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Прямая стыковка объекта с выходом модуля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Высокая емкость сети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644008" y="3099724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/>
              <a:t>Поддержка в большинстве софта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Настраиваемая адресация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Можно смешивать 4</a:t>
            </a:r>
            <a:r>
              <a:rPr lang="en-US" dirty="0" smtClean="0"/>
              <a:t>k </a:t>
            </a:r>
            <a:r>
              <a:rPr lang="ru-RU" dirty="0" smtClean="0"/>
              <a:t>и </a:t>
            </a:r>
            <a:r>
              <a:rPr lang="en-US" dirty="0" smtClean="0"/>
              <a:t>6k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624288" y="5115202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/>
              <a:t>Поддержка в большинстве </a:t>
            </a:r>
            <a:r>
              <a:rPr lang="en-US" dirty="0" smtClean="0"/>
              <a:t>PLC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Дешевле большинства периферии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Большая дальность связи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86223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ru-RU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Спектр продукции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sp>
        <p:nvSpPr>
          <p:cNvPr id="6" name="標題 1"/>
          <p:cNvSpPr>
            <a:spLocks noGrp="1"/>
          </p:cNvSpPr>
          <p:nvPr/>
        </p:nvSpPr>
        <p:spPr bwMode="auto">
          <a:xfrm>
            <a:off x="641350" y="1664493"/>
            <a:ext cx="8277225" cy="692150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rgbClr val="DDDDDD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2pPr>
            <a:lvl3pPr algn="l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3pPr>
            <a:lvl4pPr algn="l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4pPr>
            <a:lvl5pPr algn="l" rtl="0" eaLnBrk="0" fontAlgn="ctr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5pPr>
            <a:lvl6pPr marL="457200" algn="l" rtl="0" fontAlgn="ctr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6pPr>
            <a:lvl7pPr marL="914400" algn="l" rtl="0" fontAlgn="ctr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7pPr>
            <a:lvl8pPr marL="1371600" algn="l" rtl="0" fontAlgn="ctr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8pPr>
            <a:lvl9pPr marL="1828800" algn="l" rtl="0" fontAlgn="ctr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Arial" charset="0"/>
                <a:ea typeface="新細明體" pitchFamily="18" charset="-120"/>
              </a:defRPr>
            </a:lvl9pPr>
          </a:lstStyle>
          <a:p>
            <a:r>
              <a:rPr lang="en-US" altLang="zh-TW" smtClean="0"/>
              <a:t>Broad Product Offering</a:t>
            </a:r>
            <a:endParaRPr lang="zh-TW" altLang="en-US" smtClean="0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1384300" y="2696368"/>
            <a:ext cx="7489825" cy="936625"/>
          </a:xfrm>
          <a:prstGeom prst="roundRect">
            <a:avLst>
              <a:gd name="adj" fmla="val 7542"/>
            </a:avLst>
          </a:prstGeom>
          <a:solidFill>
            <a:srgbClr val="FFCCCC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tIns="1800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endParaRPr kumimoji="0" lang="ja-JP" altLang="en-US" sz="2800">
              <a:solidFill>
                <a:srgbClr val="000000"/>
              </a:solidFill>
              <a:ea typeface="DFKai-SB" pitchFamily="65" charset="-120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25425" y="2605881"/>
            <a:ext cx="2146300" cy="11160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504D">
                  <a:shade val="30000"/>
                  <a:satMod val="115000"/>
                </a:srgbClr>
              </a:gs>
              <a:gs pos="50000">
                <a:srgbClr val="C0504D">
                  <a:shade val="67500"/>
                  <a:satMod val="115000"/>
                </a:srgbClr>
              </a:gs>
              <a:gs pos="100000">
                <a:srgbClr val="C0504D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kern="0" dirty="0">
                <a:solidFill>
                  <a:srgbClr val="FFFFFF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ADAM-4000/4100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kern="0" dirty="0">
                <a:solidFill>
                  <a:srgbClr val="FFFFFF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RS-485</a:t>
            </a: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1384300" y="3885406"/>
            <a:ext cx="7489825" cy="936625"/>
          </a:xfrm>
          <a:prstGeom prst="roundRect">
            <a:avLst>
              <a:gd name="adj" fmla="val 7542"/>
            </a:avLst>
          </a:prstGeom>
          <a:solidFill>
            <a:srgbClr val="9BBB59">
              <a:lumMod val="60000"/>
              <a:lumOff val="40000"/>
            </a:srgbClr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tIns="1800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endParaRPr kumimoji="0" lang="ja-JP" altLang="en-US" sz="2800">
              <a:solidFill>
                <a:srgbClr val="000000"/>
              </a:solidFill>
              <a:ea typeface="DFKai-SB" pitchFamily="65" charset="-120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225425" y="3796506"/>
            <a:ext cx="2146300" cy="11160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669900">
                  <a:shade val="30000"/>
                  <a:satMod val="115000"/>
                </a:srgbClr>
              </a:gs>
              <a:gs pos="50000">
                <a:srgbClr val="669900">
                  <a:shade val="67500"/>
                  <a:satMod val="115000"/>
                </a:srgbClr>
              </a:gs>
              <a:gs pos="100000">
                <a:srgbClr val="66990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kern="0" dirty="0">
                <a:solidFill>
                  <a:srgbClr val="FFFFFF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ADAM-6000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kern="0" dirty="0">
                <a:solidFill>
                  <a:srgbClr val="FFFFFF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Ethernet I/O</a:t>
            </a:r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384300" y="5085556"/>
            <a:ext cx="7489825" cy="936625"/>
          </a:xfrm>
          <a:prstGeom prst="roundRect">
            <a:avLst>
              <a:gd name="adj" fmla="val 7542"/>
            </a:avLst>
          </a:prstGeom>
          <a:solidFill>
            <a:srgbClr val="BFE2EB"/>
          </a:soli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tIns="1800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endParaRPr kumimoji="0" lang="ja-JP" altLang="en-US" sz="2800">
              <a:solidFill>
                <a:srgbClr val="000000"/>
              </a:solidFill>
              <a:ea typeface="DFKai-SB" pitchFamily="65" charset="-120"/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225425" y="4996656"/>
            <a:ext cx="2146300" cy="11160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noFill/>
            <a:round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kern="0" dirty="0">
                <a:solidFill>
                  <a:srgbClr val="FFFFFF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ADAM-6100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kern="0" dirty="0" err="1">
                <a:solidFill>
                  <a:srgbClr val="FFFFFF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EtherNet</a:t>
            </a:r>
            <a:r>
              <a:rPr kumimoji="0" lang="en-US" altLang="ja-JP" sz="1600" kern="0" dirty="0">
                <a:solidFill>
                  <a:srgbClr val="FFFFFF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/IP or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kern="0" dirty="0">
                <a:solidFill>
                  <a:srgbClr val="FFFFFF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PROFINET I/O</a:t>
            </a: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1384300" y="1493043"/>
            <a:ext cx="7489825" cy="935038"/>
          </a:xfrm>
          <a:prstGeom prst="roundRect">
            <a:avLst>
              <a:gd name="adj" fmla="val 7542"/>
            </a:avLst>
          </a:prstGeom>
          <a:solidFill>
            <a:schemeClr val="accent5"/>
          </a:solidFill>
          <a:ln w="9525" algn="ctr">
            <a:solidFill>
              <a:srgbClr val="F79646">
                <a:lumMod val="20000"/>
                <a:lumOff val="80000"/>
              </a:srgbClr>
            </a:solidFill>
            <a:round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tIns="180000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eaLnBrk="1" hangingPunct="1"/>
            <a:endParaRPr kumimoji="0" lang="ja-JP" altLang="en-US" sz="2800">
              <a:solidFill>
                <a:srgbClr val="000000"/>
              </a:solidFill>
              <a:ea typeface="DFKai-SB" pitchFamily="65" charset="-120"/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225425" y="1402556"/>
            <a:ext cx="2146300" cy="111601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79646">
                  <a:lumMod val="75000"/>
                  <a:shade val="30000"/>
                  <a:satMod val="115000"/>
                </a:srgbClr>
              </a:gs>
              <a:gs pos="50000">
                <a:srgbClr val="F79646">
                  <a:lumMod val="75000"/>
                  <a:shade val="67500"/>
                  <a:satMod val="115000"/>
                </a:srgbClr>
              </a:gs>
              <a:gs pos="100000">
                <a:srgbClr val="F79646">
                  <a:lumMod val="75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algn="ctr">
            <a:solidFill>
              <a:srgbClr val="F79646"/>
            </a:solidFill>
            <a:round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kern="0" dirty="0">
                <a:solidFill>
                  <a:srgbClr val="FFFFFF"/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ADAM-2000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altLang="ja-JP" sz="1600" kern="0" dirty="0" smtClean="0">
                <a:solidFill>
                  <a:srgbClr val="808000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Беспроводное</a:t>
            </a:r>
            <a:r>
              <a:rPr kumimoji="0" lang="en-US" altLang="ja-JP" sz="1600" kern="0" dirty="0" smtClean="0">
                <a:solidFill>
                  <a:srgbClr val="808000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 </a:t>
            </a:r>
            <a:r>
              <a:rPr kumimoji="0" lang="en-US" altLang="ja-JP" sz="1600" kern="0" dirty="0">
                <a:solidFill>
                  <a:srgbClr val="808000">
                    <a:lumMod val="60000"/>
                    <a:lumOff val="40000"/>
                  </a:srgbClr>
                </a:solidFill>
                <a:latin typeface="Arial" panose="020B0604020202020204" pitchFamily="34" charset="0"/>
                <a:ea typeface="微軟正黑體" pitchFamily="34" charset="-120"/>
                <a:cs typeface="Arial" panose="020B0604020202020204" pitchFamily="34" charset="0"/>
              </a:rPr>
              <a:t>I/O</a:t>
            </a:r>
          </a:p>
        </p:txBody>
      </p:sp>
      <p:pic>
        <p:nvPicPr>
          <p:cNvPr id="15" name="Picture 2" descr="ADAM-4520I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528093"/>
            <a:ext cx="84613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字方塊 93"/>
          <p:cNvSpPr txBox="1"/>
          <p:nvPr/>
        </p:nvSpPr>
        <p:spPr>
          <a:xfrm>
            <a:off x="2371725" y="3293268"/>
            <a:ext cx="874713" cy="4143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4520I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425" y="2543968"/>
            <a:ext cx="5461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字方塊 95"/>
          <p:cNvSpPr txBox="1"/>
          <p:nvPr/>
        </p:nvSpPr>
        <p:spPr>
          <a:xfrm>
            <a:off x="3073400" y="3305968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4510I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" name="文字方塊 97"/>
          <p:cNvSpPr txBox="1"/>
          <p:nvPr/>
        </p:nvSpPr>
        <p:spPr>
          <a:xfrm>
            <a:off x="2371725" y="4471193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4570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1" name="Picture 7" descr="ADAM-457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3348">
            <a:off x="2330450" y="3710781"/>
            <a:ext cx="906463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 descr="ADAM-457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0030">
            <a:off x="3024188" y="3679031"/>
            <a:ext cx="950912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字方塊 100"/>
          <p:cNvSpPr txBox="1"/>
          <p:nvPr/>
        </p:nvSpPr>
        <p:spPr>
          <a:xfrm>
            <a:off x="3060700" y="4485481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4571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4" name="Picture 12" descr="\\aclftp\iag$\Marketing\Product\ADAM-2000\ADAM-2510Z\ADAM-2510Z_B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821531"/>
            <a:ext cx="1395413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字方塊 103"/>
          <p:cNvSpPr txBox="1"/>
          <p:nvPr/>
        </p:nvSpPr>
        <p:spPr>
          <a:xfrm>
            <a:off x="2378075" y="2105818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2520Z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6" name="Picture 12" descr="\\aclftp\iag$\Marketing\Product\ADAM-2000\ADAM-2510Z\ADAM-2510Z_B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5" y="821531"/>
            <a:ext cx="1393825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文字方塊 105"/>
          <p:cNvSpPr txBox="1"/>
          <p:nvPr/>
        </p:nvSpPr>
        <p:spPr>
          <a:xfrm>
            <a:off x="3106738" y="2105818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2510Z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8" name="Picture 3" descr="\\aclftp\iag$\Marketing\Product\ADAM-2000\ADAM-2031Z\ADAM-2031Z_B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725" y="1332706"/>
            <a:ext cx="900113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\\aclftp\iag$\Marketing\Product\ADAM-2000\ADAM-2031Z\ADAM-2031Z_B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88" y="1332706"/>
            <a:ext cx="900112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3" descr="\\aclftp\iag$\Marketing\Product\ADAM-2000\ADAM-2031Z\ADAM-2031Z_B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975" y="1332706"/>
            <a:ext cx="900113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" descr="\\aclftp\iag$\Marketing\Product\ADAM-2000\ADAM-2031Z\ADAM-2031Z_B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013" y="1332706"/>
            <a:ext cx="900112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" descr="\\aclftp\iag$\Marketing\Product\ADAM-2000\ADAM-2031Z\ADAM-2031Z_B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463" y="1305718"/>
            <a:ext cx="900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4" descr="\\aclftp\iag$\Marketing\Product\ADAM-2000\ADAM-2051PZ\ADAM-2051PZ_B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800" y="745331"/>
            <a:ext cx="14732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文字方塊 113"/>
          <p:cNvSpPr txBox="1"/>
          <p:nvPr/>
        </p:nvSpPr>
        <p:spPr>
          <a:xfrm>
            <a:off x="3756025" y="2093118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2017Z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5" name="文字方塊 114"/>
          <p:cNvSpPr txBox="1"/>
          <p:nvPr/>
        </p:nvSpPr>
        <p:spPr>
          <a:xfrm>
            <a:off x="4445000" y="2093118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2018Z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6" name="文字方塊 115"/>
          <p:cNvSpPr txBox="1"/>
          <p:nvPr/>
        </p:nvSpPr>
        <p:spPr>
          <a:xfrm>
            <a:off x="5121275" y="2105818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2051Z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7" name="文字方塊 116"/>
          <p:cNvSpPr txBox="1"/>
          <p:nvPr/>
        </p:nvSpPr>
        <p:spPr>
          <a:xfrm>
            <a:off x="5824538" y="2093118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2051PZ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8" name="文字方塊 117"/>
          <p:cNvSpPr txBox="1"/>
          <p:nvPr/>
        </p:nvSpPr>
        <p:spPr>
          <a:xfrm>
            <a:off x="6858000" y="2105818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2060Z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9" name="文字方塊 118"/>
          <p:cNvSpPr txBox="1"/>
          <p:nvPr/>
        </p:nvSpPr>
        <p:spPr>
          <a:xfrm>
            <a:off x="7891463" y="2093118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2031Z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40" name="Picture 11" descr="ADAM-4117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0" y="2486818"/>
            <a:ext cx="91757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文字方塊 120"/>
          <p:cNvSpPr txBox="1"/>
          <p:nvPr/>
        </p:nvSpPr>
        <p:spPr>
          <a:xfrm>
            <a:off x="3749675" y="3293268"/>
            <a:ext cx="874713" cy="4143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4117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43" name="Picture 13" descr="ADAM-4118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088" y="2432843"/>
            <a:ext cx="100806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文字方塊 122"/>
          <p:cNvSpPr txBox="1"/>
          <p:nvPr/>
        </p:nvSpPr>
        <p:spPr>
          <a:xfrm>
            <a:off x="4452938" y="3305968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4118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45" name="Picture 15" descr="ADAM-6015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652043"/>
            <a:ext cx="938213" cy="93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文字方塊 124"/>
          <p:cNvSpPr txBox="1"/>
          <p:nvPr/>
        </p:nvSpPr>
        <p:spPr>
          <a:xfrm>
            <a:off x="3763963" y="4485481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6015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47" name="Picture 17" descr="ADAM-6017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50" y="3679031"/>
            <a:ext cx="900113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文字方塊 126"/>
          <p:cNvSpPr txBox="1"/>
          <p:nvPr/>
        </p:nvSpPr>
        <p:spPr>
          <a:xfrm>
            <a:off x="4478338" y="4485481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6024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49" name="Picture 19" descr="ADAM-6117EI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6663" y="4869656"/>
            <a:ext cx="887412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文字方塊 128"/>
          <p:cNvSpPr txBox="1"/>
          <p:nvPr/>
        </p:nvSpPr>
        <p:spPr>
          <a:xfrm>
            <a:off x="3776663" y="5677693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6117EI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51" name="Picture 21" descr="ADAM-4150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050" y="2432843"/>
            <a:ext cx="971550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文字方塊 130"/>
          <p:cNvSpPr txBox="1"/>
          <p:nvPr/>
        </p:nvSpPr>
        <p:spPr>
          <a:xfrm>
            <a:off x="5114925" y="3293268"/>
            <a:ext cx="874713" cy="4143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4150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53" name="Picture 23" descr="ADAM-4168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700" y="2447131"/>
            <a:ext cx="9715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文字方塊 132"/>
          <p:cNvSpPr txBox="1"/>
          <p:nvPr/>
        </p:nvSpPr>
        <p:spPr>
          <a:xfrm>
            <a:off x="6532563" y="3305968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4168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55" name="Picture 24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367">
            <a:off x="5899150" y="2469356"/>
            <a:ext cx="63817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文字方塊 134"/>
          <p:cNvSpPr txBox="1"/>
          <p:nvPr/>
        </p:nvSpPr>
        <p:spPr>
          <a:xfrm>
            <a:off x="5764213" y="3305968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4055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57" name="Picture 19" descr="ADAM-6117EI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638" y="4869656"/>
            <a:ext cx="887412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文字方塊 136"/>
          <p:cNvSpPr txBox="1"/>
          <p:nvPr/>
        </p:nvSpPr>
        <p:spPr>
          <a:xfrm>
            <a:off x="4452938" y="5677693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6118EI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59" name="Picture 19" descr="ADAM-6117EI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913" y="4882356"/>
            <a:ext cx="887412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9" descr="ADAM-6117EI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888" y="4869656"/>
            <a:ext cx="887412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文字方塊 139"/>
          <p:cNvSpPr txBox="1"/>
          <p:nvPr/>
        </p:nvSpPr>
        <p:spPr>
          <a:xfrm>
            <a:off x="5127625" y="5690393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6151EI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2" name="文字方塊 140"/>
          <p:cNvSpPr txBox="1"/>
          <p:nvPr/>
        </p:nvSpPr>
        <p:spPr>
          <a:xfrm>
            <a:off x="5830888" y="5677693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6156EI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63" name="Picture 19" descr="ADAM-6117EI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650" y="4882356"/>
            <a:ext cx="887413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文字方塊 142"/>
          <p:cNvSpPr txBox="1"/>
          <p:nvPr/>
        </p:nvSpPr>
        <p:spPr>
          <a:xfrm>
            <a:off x="6837363" y="5677693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6160EI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5" name="文字方塊 143"/>
          <p:cNvSpPr txBox="1"/>
          <p:nvPr/>
        </p:nvSpPr>
        <p:spPr>
          <a:xfrm>
            <a:off x="7156450" y="3305968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4069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66" name="Picture 25"/>
          <p:cNvPicPr>
            <a:picLocks noChangeAspect="1" noChangeArrowheads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4876">
            <a:off x="7296150" y="2489993"/>
            <a:ext cx="61912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27" descr="ADAM-6051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988" y="3618706"/>
            <a:ext cx="9715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27" descr="ADAM-6051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275" y="3631406"/>
            <a:ext cx="97155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文字方塊 147"/>
          <p:cNvSpPr txBox="1"/>
          <p:nvPr/>
        </p:nvSpPr>
        <p:spPr>
          <a:xfrm>
            <a:off x="5141913" y="4485481"/>
            <a:ext cx="874712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6051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0" name="文字方塊 148"/>
          <p:cNvSpPr txBox="1"/>
          <p:nvPr/>
        </p:nvSpPr>
        <p:spPr>
          <a:xfrm>
            <a:off x="5816600" y="4485481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6052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71" name="Picture 29" descr="ADAM-6060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639343"/>
            <a:ext cx="925512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文字方塊 150"/>
          <p:cNvSpPr txBox="1"/>
          <p:nvPr/>
        </p:nvSpPr>
        <p:spPr>
          <a:xfrm>
            <a:off x="6546850" y="4471193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6060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3" name="文字方塊 151"/>
          <p:cNvSpPr txBox="1"/>
          <p:nvPr/>
        </p:nvSpPr>
        <p:spPr>
          <a:xfrm>
            <a:off x="7169150" y="4471193"/>
            <a:ext cx="874713" cy="4159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1pPr>
            <a:lvl2pPr marL="4572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2pPr>
            <a:lvl3pPr marL="9144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3pPr>
            <a:lvl4pPr marL="13716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4pPr>
            <a:lvl5pPr marL="1828800" algn="r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Garamond" pitchFamily="18" charset="0"/>
                <a:ea typeface="新細明體" pitchFamily="18" charset="-120"/>
                <a:cs typeface="+mn-cs"/>
              </a:defRPr>
            </a:lvl9pPr>
          </a:lstStyle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ADAM-</a:t>
            </a:r>
          </a:p>
          <a:p>
            <a:pPr algn="ctr" eaLnBrk="1" hangingPunct="1"/>
            <a:r>
              <a:rPr lang="en-US" altLang="zh-TW" sz="1000" b="1">
                <a:solidFill>
                  <a:srgbClr val="000000"/>
                </a:solidFill>
                <a:latin typeface="Arial" pitchFamily="34" charset="0"/>
              </a:rPr>
              <a:t>6066</a:t>
            </a:r>
            <a:endParaRPr lang="zh-TW" altLang="en-US" sz="1000" b="1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74" name="Picture 31" descr="ADAM-6066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612356"/>
            <a:ext cx="1004888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84180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ADAM-6000 : Peer-to-peer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pic>
        <p:nvPicPr>
          <p:cNvPr id="4" name="圖片 8" descr="peer to peer 3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30733"/>
            <a:ext cx="3857625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圖片 9" descr="peer to peer 3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16439"/>
            <a:ext cx="4378325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321478" y="1448780"/>
            <a:ext cx="3960440" cy="3960440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«Удлинитель»: 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>
                <a:solidFill>
                  <a:srgbClr val="000000"/>
                </a:solidFill>
                <a:latin typeface="Calibri"/>
                <a:ea typeface="MS PGothic" pitchFamily="34" charset="-128"/>
              </a:rPr>
              <a:t>О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дин-к-одному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Один-ко-многим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Много-к-одному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Без </a:t>
            </a:r>
            <a:r>
              <a:rPr lang="ru-RU" altLang="zh-TW" sz="2800" b="1" dirty="0" err="1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программирова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- </a:t>
            </a:r>
            <a:r>
              <a:rPr lang="ru-RU" altLang="zh-TW" sz="2800" b="1" dirty="0" err="1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ния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 и контроллера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По таймеру или по изменению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66025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Rot="1" noChangeArrowheads="1"/>
          </p:cNvSpPr>
          <p:nvPr/>
        </p:nvSpPr>
        <p:spPr>
          <a:xfrm>
            <a:off x="251520" y="116632"/>
            <a:ext cx="8568952" cy="620713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5200"/>
              </a:lnSpc>
              <a:defRPr/>
            </a:pPr>
            <a:r>
              <a:rPr kumimoji="0" lang="en-US" altLang="zh-TW" sz="3600" b="1" dirty="0" smtClean="0">
                <a:solidFill>
                  <a:srgbClr val="000099"/>
                </a:solidFill>
                <a:latin typeface="Calibri" pitchFamily="34" charset="0"/>
                <a:ea typeface="新細明體"/>
                <a:cs typeface="Gill Sans MT"/>
              </a:rPr>
              <a:t>ADAM-6000 / 6200 : GCL</a:t>
            </a:r>
            <a:endParaRPr kumimoji="0" lang="en-US" altLang="zh-TW" sz="3600" b="1" dirty="0">
              <a:solidFill>
                <a:srgbClr val="000099"/>
              </a:solidFill>
              <a:latin typeface="Calibri" pitchFamily="34" charset="0"/>
              <a:ea typeface="新細明體"/>
              <a:cs typeface="Gill Sans MT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96676" y="1145902"/>
            <a:ext cx="4394538" cy="4531502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Простые программы без </a:t>
            </a: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PLC: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en-US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AND/OR/NAND/NOR</a:t>
            </a: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Компараторы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Таймеры и счетчики</a:t>
            </a: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Флаги (</a:t>
            </a:r>
            <a:r>
              <a:rPr lang="ru-RU" altLang="zh-TW" sz="2800" b="1" dirty="0" err="1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в.т.ч</a:t>
            </a: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 для обмена)</a:t>
            </a:r>
            <a:endParaRPr lang="en-US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  <a:p>
            <a:pPr marL="800100" lvl="1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r>
              <a:rPr lang="ru-RU" altLang="zh-TW" sz="2800" b="1" dirty="0" smtClean="0">
                <a:solidFill>
                  <a:srgbClr val="000000"/>
                </a:solidFill>
                <a:latin typeface="Calibri"/>
                <a:ea typeface="MS PGothic" pitchFamily="34" charset="-128"/>
              </a:rPr>
              <a:t>Формирователь импульса</a:t>
            </a:r>
          </a:p>
          <a:p>
            <a:pPr marL="342900" indent="-342900">
              <a:spcBef>
                <a:spcPct val="20000"/>
              </a:spcBef>
              <a:buClr>
                <a:srgbClr val="92D050"/>
              </a:buClr>
              <a:buSzPct val="80000"/>
              <a:buFont typeface="Wingdings" pitchFamily="2" charset="2"/>
              <a:buChar char="§"/>
            </a:pPr>
            <a:endParaRPr lang="ru-RU" altLang="zh-TW" sz="2800" b="1" dirty="0" smtClean="0">
              <a:solidFill>
                <a:srgbClr val="000000"/>
              </a:solidFill>
              <a:latin typeface="Calibri"/>
              <a:ea typeface="MS PGothic" pitchFamily="34" charset="-128"/>
            </a:endParaRPr>
          </a:p>
        </p:txBody>
      </p:sp>
      <p:pic>
        <p:nvPicPr>
          <p:cNvPr id="7" name="圖片 13" descr="GCL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08719"/>
            <a:ext cx="41465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37261" y="3229144"/>
            <a:ext cx="3904060" cy="2427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9860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5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6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自訂設計">
  <a:themeElements>
    <a:clrScheme name="都會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7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8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9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0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4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2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3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3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5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3_自訂設計">
  <a:themeElements>
    <a:clrScheme name="都會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4_自訂設計">
  <a:themeElements>
    <a:clrScheme name="都會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5_自訂設計">
  <a:themeElements>
    <a:clrScheme name="都會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lumMod val="25000"/>
          </a:schemeClr>
        </a:solidFill>
      </a:spPr>
      <a:bodyPr rtlCol="0" anchor="ctr"/>
      <a:lstStyle>
        <a:defPPr algn="ctr">
          <a:defRPr dirty="0" smtClean="0"/>
        </a:defPPr>
      </a:lstStyle>
      <a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6_自訂設計">
  <a:themeElements>
    <a:clrScheme name="都會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11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7_自訂設計">
  <a:themeElements>
    <a:clrScheme name="都會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8_自訂設計">
  <a:themeElements>
    <a:clrScheme name="都會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9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6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Office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7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10_Stream">
  <a:themeElements>
    <a:clrScheme name="觀點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1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7_Stream">
  <a:themeElements>
    <a:clrScheme name="">
      <a:dk1>
        <a:srgbClr val="000000"/>
      </a:dk1>
      <a:lt1>
        <a:srgbClr val="FFFFFF"/>
      </a:lt1>
      <a:dk2>
        <a:srgbClr val="BFA673"/>
      </a:dk2>
      <a:lt2>
        <a:srgbClr val="000099"/>
      </a:lt2>
      <a:accent1>
        <a:srgbClr val="FFCC00"/>
      </a:accent1>
      <a:accent2>
        <a:srgbClr val="808000"/>
      </a:accent2>
      <a:accent3>
        <a:srgbClr val="DCD0BC"/>
      </a:accent3>
      <a:accent4>
        <a:srgbClr val="DADADA"/>
      </a:accent4>
      <a:accent5>
        <a:srgbClr val="FFE2AA"/>
      </a:accent5>
      <a:accent6>
        <a:srgbClr val="737300"/>
      </a:accent6>
      <a:hlink>
        <a:srgbClr val="784700"/>
      </a:hlink>
      <a:folHlink>
        <a:srgbClr val="9A7200"/>
      </a:folHlink>
    </a:clrScheme>
    <a:fontScheme name="13_Stream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3_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Stream 10">
        <a:dk1>
          <a:srgbClr val="000000"/>
        </a:dk1>
        <a:lt1>
          <a:srgbClr val="FFFFFF"/>
        </a:lt1>
        <a:dk2>
          <a:srgbClr val="BFA673"/>
        </a:dk2>
        <a:lt2>
          <a:srgbClr val="FFFFFF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Advantech sales kits_201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BFA673"/>
    </a:dk2>
    <a:lt2>
      <a:srgbClr val="000099"/>
    </a:lt2>
    <a:accent1>
      <a:srgbClr val="FFCC00"/>
    </a:accent1>
    <a:accent2>
      <a:srgbClr val="808000"/>
    </a:accent2>
    <a:accent3>
      <a:srgbClr val="DCD0BC"/>
    </a:accent3>
    <a:accent4>
      <a:srgbClr val="DADADA"/>
    </a:accent4>
    <a:accent5>
      <a:srgbClr val="FFE2AA"/>
    </a:accent5>
    <a:accent6>
      <a:srgbClr val="737300"/>
    </a:accent6>
    <a:hlink>
      <a:srgbClr val="784700"/>
    </a:hlink>
    <a:folHlink>
      <a:srgbClr val="9A72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BFA673"/>
    </a:dk2>
    <a:lt2>
      <a:srgbClr val="000099"/>
    </a:lt2>
    <a:accent1>
      <a:srgbClr val="FFCC00"/>
    </a:accent1>
    <a:accent2>
      <a:srgbClr val="808000"/>
    </a:accent2>
    <a:accent3>
      <a:srgbClr val="DCD0BC"/>
    </a:accent3>
    <a:accent4>
      <a:srgbClr val="DADADA"/>
    </a:accent4>
    <a:accent5>
      <a:srgbClr val="FFE2AA"/>
    </a:accent5>
    <a:accent6>
      <a:srgbClr val="737300"/>
    </a:accent6>
    <a:hlink>
      <a:srgbClr val="784700"/>
    </a:hlink>
    <a:folHlink>
      <a:srgbClr val="9A72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BFA673"/>
    </a:dk2>
    <a:lt2>
      <a:srgbClr val="000099"/>
    </a:lt2>
    <a:accent1>
      <a:srgbClr val="FFCC00"/>
    </a:accent1>
    <a:accent2>
      <a:srgbClr val="808000"/>
    </a:accent2>
    <a:accent3>
      <a:srgbClr val="DCD0BC"/>
    </a:accent3>
    <a:accent4>
      <a:srgbClr val="DADADA"/>
    </a:accent4>
    <a:accent5>
      <a:srgbClr val="FFE2AA"/>
    </a:accent5>
    <a:accent6>
      <a:srgbClr val="737300"/>
    </a:accent6>
    <a:hlink>
      <a:srgbClr val="784700"/>
    </a:hlink>
    <a:folHlink>
      <a:srgbClr val="9A72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385D3327E05645870FBB372759602A" ma:contentTypeVersion="0" ma:contentTypeDescription="Create a new document." ma:contentTypeScope="" ma:versionID="af7482078d8456a020aeefe1c49ae456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B2D4561E-B436-4237-B636-574EDA39BAC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E60C5EC-08E4-42AF-94BC-13AF604D24C5}">
  <ds:schemaRefs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9A61299-22D5-4F32-A9E8-D25D35D07E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11820</TotalTime>
  <Words>994</Words>
  <Application>Microsoft Office PowerPoint</Application>
  <PresentationFormat>Экран (4:3)</PresentationFormat>
  <Paragraphs>382</Paragraphs>
  <Slides>36</Slides>
  <Notes>36</Notes>
  <HiddenSlides>0</HiddenSlides>
  <MMClips>0</MMClips>
  <ScaleCrop>false</ScaleCrop>
  <HeadingPairs>
    <vt:vector size="4" baseType="variant">
      <vt:variant>
        <vt:lpstr>Тема</vt:lpstr>
      </vt:variant>
      <vt:variant>
        <vt:i4>32</vt:i4>
      </vt:variant>
      <vt:variant>
        <vt:lpstr>Заголовки слайдов</vt:lpstr>
      </vt:variant>
      <vt:variant>
        <vt:i4>36</vt:i4>
      </vt:variant>
    </vt:vector>
  </HeadingPairs>
  <TitlesOfParts>
    <vt:vector size="68" baseType="lpstr">
      <vt:lpstr>Default Theme</vt:lpstr>
      <vt:lpstr>42_Stream</vt:lpstr>
      <vt:lpstr>9_Stream</vt:lpstr>
      <vt:lpstr>1_Stream</vt:lpstr>
      <vt:lpstr>17_Stream</vt:lpstr>
      <vt:lpstr>Advantech sales kits_2011</vt:lpstr>
      <vt:lpstr>1_Default Theme</vt:lpstr>
      <vt:lpstr>2_Default Theme</vt:lpstr>
      <vt:lpstr>3_Default Theme</vt:lpstr>
      <vt:lpstr>4_Default Theme</vt:lpstr>
      <vt:lpstr>3_Stream</vt:lpstr>
      <vt:lpstr>5_Default Theme</vt:lpstr>
      <vt:lpstr>6_Default Theme</vt:lpstr>
      <vt:lpstr>2_自訂設計</vt:lpstr>
      <vt:lpstr>7_Default Theme</vt:lpstr>
      <vt:lpstr>8_Default Theme</vt:lpstr>
      <vt:lpstr>9_Default Theme</vt:lpstr>
      <vt:lpstr>10_Default Theme</vt:lpstr>
      <vt:lpstr>4_Stream</vt:lpstr>
      <vt:lpstr>5_Stream</vt:lpstr>
      <vt:lpstr>3_自訂設計</vt:lpstr>
      <vt:lpstr>4_自訂設計</vt:lpstr>
      <vt:lpstr>5_自訂設計</vt:lpstr>
      <vt:lpstr>2_Stream</vt:lpstr>
      <vt:lpstr>6_自訂設計</vt:lpstr>
      <vt:lpstr>11_Default Theme</vt:lpstr>
      <vt:lpstr>7_自訂設計</vt:lpstr>
      <vt:lpstr>8_自訂設計</vt:lpstr>
      <vt:lpstr>Stream</vt:lpstr>
      <vt:lpstr>6_Stream</vt:lpstr>
      <vt:lpstr>7_Stream</vt:lpstr>
      <vt:lpstr>10_Stream</vt:lpstr>
      <vt:lpstr>Модули ADAM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HMI-Touch Panel Computers</dc:title>
  <dc:creator>Alexander.lifanov@advantech.com</dc:creator>
  <cp:lastModifiedBy>Alexander Lifanov</cp:lastModifiedBy>
  <cp:revision>549</cp:revision>
  <dcterms:created xsi:type="dcterms:W3CDTF">2012-05-09T06:37:01Z</dcterms:created>
  <dcterms:modified xsi:type="dcterms:W3CDTF">2013-11-12T06:18:31Z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0x010100C7385D3327E05645870FBB372759602A</vt:lpwstr>
  </property>
</Properties>
</file>