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0" r:id="rId3"/>
    <p:sldMasterId id="2147483694" r:id="rId4"/>
  </p:sldMasterIdLst>
  <p:notesMasterIdLst>
    <p:notesMasterId r:id="rId11"/>
  </p:notesMasterIdLst>
  <p:sldIdLst>
    <p:sldId id="300" r:id="rId5"/>
    <p:sldId id="301" r:id="rId6"/>
    <p:sldId id="302" r:id="rId7"/>
    <p:sldId id="303" r:id="rId8"/>
    <p:sldId id="305" r:id="rId9"/>
    <p:sldId id="309" r:id="rId1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06" autoAdjust="0"/>
  </p:normalViewPr>
  <p:slideViewPr>
    <p:cSldViewPr>
      <p:cViewPr>
        <p:scale>
          <a:sx n="75" d="100"/>
          <a:sy n="75" d="100"/>
        </p:scale>
        <p:origin x="-123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5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4A09A-930B-48AC-A261-CCC1DAF3269A}" type="datetimeFigureOut">
              <a:rPr lang="zh-TW" altLang="en-US" smtClean="0"/>
              <a:t>2013/12/5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2D5C1-7703-430E-90D6-49FE2CD18BA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5703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zh-TW" altLang="en-US" sz="1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cs typeface="Calibri" pitchFamily="34" charset="0"/>
              </a:rPr>
              <a:t>開發版軟體適用於</a:t>
            </a:r>
            <a:r>
              <a:rPr lang="en-US" altLang="zh-TW" sz="1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cs typeface="Calibri" pitchFamily="34" charset="0"/>
              </a:rPr>
              <a:t>Windows</a:t>
            </a:r>
            <a:r>
              <a:rPr lang="zh-TW" altLang="en-US" sz="1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cs typeface="Calibri" pitchFamily="34" charset="0"/>
              </a:rPr>
              <a:t> </a:t>
            </a:r>
            <a:r>
              <a:rPr lang="en-US" altLang="zh-TW" sz="1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cs typeface="Calibri" pitchFamily="34" charset="0"/>
              </a:rPr>
              <a:t>XP and Windows7</a:t>
            </a:r>
          </a:p>
          <a:p>
            <a:pPr>
              <a:defRPr/>
            </a:pPr>
            <a:r>
              <a:rPr lang="zh-TW" altLang="en-US" sz="1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cs typeface="Calibri" pitchFamily="34" charset="0"/>
              </a:rPr>
              <a:t>執行版程序適用於</a:t>
            </a:r>
            <a:r>
              <a:rPr lang="en-US" altLang="zh-TW" sz="1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cs typeface="Calibri" pitchFamily="34" charset="0"/>
              </a:rPr>
              <a:t>RTOS/Win CE/</a:t>
            </a:r>
            <a:r>
              <a:rPr lang="en-US" altLang="zh-TW" sz="1200" b="1" dirty="0" err="1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cs typeface="Calibri" pitchFamily="34" charset="0"/>
              </a:rPr>
              <a:t>eXP</a:t>
            </a:r>
            <a:r>
              <a:rPr lang="en-US" altLang="zh-TW" sz="1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cs typeface="Calibri" pitchFamily="34" charset="0"/>
              </a:rPr>
              <a:t>/XP/Win7</a:t>
            </a:r>
          </a:p>
          <a:p>
            <a:pPr>
              <a:defRPr/>
            </a:pPr>
            <a:r>
              <a:rPr lang="zh-TW" altLang="en-US" sz="1200" b="1" dirty="0" smtClean="0">
                <a:solidFill>
                  <a:schemeClr val="accent1">
                    <a:lumMod val="75000"/>
                  </a:schemeClr>
                </a:solidFill>
              </a:rPr>
              <a:t>軟體操作介面支援多種語言 </a:t>
            </a:r>
            <a:r>
              <a:rPr lang="en-US" altLang="zh-TW" sz="1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cs typeface="Calibri" pitchFamily="34" charset="0"/>
              </a:rPr>
              <a:t>– </a:t>
            </a:r>
            <a:r>
              <a:rPr lang="zh-TW" altLang="en-US" sz="1200" b="1" dirty="0" smtClean="0">
                <a:solidFill>
                  <a:schemeClr val="accent1">
                    <a:lumMod val="75000"/>
                  </a:schemeClr>
                </a:solidFill>
                <a:latin typeface="微軟正黑體" pitchFamily="34" charset="-120"/>
                <a:cs typeface="Calibri" pitchFamily="34" charset="0"/>
              </a:rPr>
              <a:t>英文</a:t>
            </a:r>
            <a:r>
              <a:rPr lang="zh-TW" altLang="en-US" sz="12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zh-TW" sz="1200" b="1" dirty="0" smtClean="0">
                <a:solidFill>
                  <a:schemeClr val="accent1">
                    <a:lumMod val="75000"/>
                  </a:schemeClr>
                </a:solidFill>
              </a:rPr>
              <a:t>/ </a:t>
            </a:r>
            <a:r>
              <a:rPr lang="zh-TW" altLang="en-US" sz="1200" b="1" dirty="0" smtClean="0">
                <a:solidFill>
                  <a:schemeClr val="accent1">
                    <a:lumMod val="75000"/>
                  </a:schemeClr>
                </a:solidFill>
              </a:rPr>
              <a:t>繁體中文 </a:t>
            </a:r>
            <a:r>
              <a:rPr lang="en-US" altLang="zh-TW" sz="1200" b="1" dirty="0" smtClean="0">
                <a:solidFill>
                  <a:schemeClr val="accent1">
                    <a:lumMod val="75000"/>
                  </a:schemeClr>
                </a:solidFill>
              </a:rPr>
              <a:t>/ </a:t>
            </a:r>
            <a:r>
              <a:rPr lang="zh-TW" altLang="en-US" sz="1200" b="1" dirty="0" smtClean="0">
                <a:solidFill>
                  <a:schemeClr val="accent1">
                    <a:lumMod val="75000"/>
                  </a:schemeClr>
                </a:solidFill>
              </a:rPr>
              <a:t>簡體中文 </a:t>
            </a:r>
            <a:r>
              <a:rPr lang="en-US" altLang="zh-TW" sz="1200" b="1" dirty="0" smtClean="0">
                <a:solidFill>
                  <a:schemeClr val="accent1">
                    <a:lumMod val="75000"/>
                  </a:schemeClr>
                </a:solidFill>
              </a:rPr>
              <a:t>/ </a:t>
            </a:r>
            <a:r>
              <a:rPr lang="zh-TW" altLang="en-US" sz="1200" b="1" dirty="0" smtClean="0">
                <a:solidFill>
                  <a:schemeClr val="accent1">
                    <a:lumMod val="75000"/>
                  </a:schemeClr>
                </a:solidFill>
              </a:rPr>
              <a:t>波蘭文 </a:t>
            </a:r>
            <a:r>
              <a:rPr lang="en-US" altLang="zh-TW" sz="1200" b="1" dirty="0" smtClean="0">
                <a:solidFill>
                  <a:schemeClr val="accent1">
                    <a:lumMod val="75000"/>
                  </a:schemeClr>
                </a:solidFill>
              </a:rPr>
              <a:t>/ </a:t>
            </a:r>
            <a:r>
              <a:rPr lang="zh-TW" altLang="en-US" sz="1200" b="1" dirty="0" smtClean="0">
                <a:solidFill>
                  <a:schemeClr val="accent1">
                    <a:lumMod val="75000"/>
                  </a:schemeClr>
                </a:solidFill>
              </a:rPr>
              <a:t>西班牙文 </a:t>
            </a:r>
            <a:r>
              <a:rPr lang="en-US" altLang="zh-TW" sz="1200" b="1" dirty="0" smtClean="0">
                <a:solidFill>
                  <a:schemeClr val="accent1">
                    <a:lumMod val="75000"/>
                  </a:schemeClr>
                </a:solidFill>
              </a:rPr>
              <a:t>/ </a:t>
            </a:r>
            <a:r>
              <a:rPr lang="zh-TW" altLang="en-US" sz="1200" b="1" dirty="0" smtClean="0">
                <a:solidFill>
                  <a:schemeClr val="accent1">
                    <a:lumMod val="75000"/>
                  </a:schemeClr>
                </a:solidFill>
              </a:rPr>
              <a:t>德文 </a:t>
            </a:r>
            <a:r>
              <a:rPr lang="en-US" altLang="zh-TW" sz="1200" b="1" dirty="0" smtClean="0">
                <a:solidFill>
                  <a:schemeClr val="accent1">
                    <a:lumMod val="75000"/>
                  </a:schemeClr>
                </a:solidFill>
              </a:rPr>
              <a:t>/ </a:t>
            </a:r>
            <a:r>
              <a:rPr lang="zh-TW" altLang="en-US" sz="1200" b="1" dirty="0" smtClean="0">
                <a:solidFill>
                  <a:schemeClr val="accent1">
                    <a:lumMod val="75000"/>
                  </a:schemeClr>
                </a:solidFill>
              </a:rPr>
              <a:t>泰文</a:t>
            </a:r>
          </a:p>
          <a:p>
            <a:pPr>
              <a:defRPr/>
            </a:pPr>
            <a:r>
              <a:rPr lang="zh-TW" altLang="en-US" sz="1200" b="1" dirty="0" smtClean="0">
                <a:solidFill>
                  <a:schemeClr val="accent1">
                    <a:lumMod val="75000"/>
                  </a:schemeClr>
                </a:solidFill>
              </a:rPr>
              <a:t>數狀管理及直覺式設計物件選用便於學習及適用</a:t>
            </a:r>
            <a:r>
              <a:rPr lang="en-US" altLang="zh-TW" sz="12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en-US" altLang="zh-TW" sz="1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FEE0D-14F3-4109-8804-30E39DC8D380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文字方塊 3"/>
          <p:cNvSpPr txBox="1"/>
          <p:nvPr userDrawn="1"/>
        </p:nvSpPr>
        <p:spPr>
          <a:xfrm>
            <a:off x="5745723" y="5211197"/>
            <a:ext cx="32187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800" b="0" i="1" dirty="0" smtClean="0">
                <a:solidFill>
                  <a:schemeClr val="bg1"/>
                </a:solidFill>
                <a:latin typeface="+mn-lt"/>
                <a:ea typeface="+mn-ea"/>
              </a:rPr>
              <a:t>2013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800" b="0" i="1" dirty="0" smtClean="0">
                <a:solidFill>
                  <a:schemeClr val="bg1"/>
                </a:solidFill>
                <a:latin typeface="+mn-lt"/>
                <a:ea typeface="+mn-ea"/>
              </a:rPr>
              <a:t>IAG</a:t>
            </a:r>
            <a:r>
              <a:rPr kumimoji="0" lang="zh-TW" altLang="en-US" sz="2800" b="0" i="1" dirty="0" smtClean="0">
                <a:solidFill>
                  <a:schemeClr val="bg1"/>
                </a:solidFill>
                <a:latin typeface="+mn-lt"/>
                <a:ea typeface="+mn-ea"/>
              </a:rPr>
              <a:t> </a:t>
            </a:r>
            <a:r>
              <a:rPr kumimoji="0" lang="en-US" altLang="zh-TW" sz="2800" b="0" i="1" dirty="0" smtClean="0">
                <a:solidFill>
                  <a:schemeClr val="bg1"/>
                </a:solidFill>
                <a:latin typeface="+mn-lt"/>
                <a:ea typeface="+mn-ea"/>
              </a:rPr>
              <a:t>HMI</a:t>
            </a:r>
            <a:r>
              <a:rPr kumimoji="0" lang="zh-TW" altLang="en-US" sz="2800" b="0" i="1" dirty="0" smtClean="0">
                <a:solidFill>
                  <a:schemeClr val="bg1"/>
                </a:solidFill>
                <a:latin typeface="+mn-lt"/>
                <a:ea typeface="+mn-ea"/>
              </a:rPr>
              <a:t>   </a:t>
            </a:r>
            <a:r>
              <a:rPr kumimoji="0" lang="en-US" altLang="zh-TW" sz="2800" b="0" i="1" dirty="0" smtClean="0">
                <a:solidFill>
                  <a:schemeClr val="bg1"/>
                </a:solidFill>
                <a:latin typeface="+mn-lt"/>
                <a:ea typeface="+mn-ea"/>
              </a:rPr>
              <a:t>Wilson.Dai</a:t>
            </a:r>
          </a:p>
        </p:txBody>
      </p:sp>
    </p:spTree>
    <p:extLst>
      <p:ext uri="{BB962C8B-B14F-4D97-AF65-F5344CB8AC3E}">
        <p14:creationId xmlns:p14="http://schemas.microsoft.com/office/powerpoint/2010/main" val="3435946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3859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0398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72082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721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9502061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081391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2835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8149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標題及物件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946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6692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2" name="矩形 1"/>
          <p:cNvSpPr/>
          <p:nvPr/>
        </p:nvSpPr>
        <p:spPr>
          <a:xfrm>
            <a:off x="167208" y="6444044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114A8FF6-5540-4277-B260-83E5F8D9D40A}" type="slidenum">
              <a:rPr lang="en-US" altLang="zh-TW" sz="1800" b="1" i="1" smtClean="0">
                <a:solidFill>
                  <a:srgbClr val="0000FF"/>
                </a:solidFill>
                <a:latin typeface="Gill Sans MT" pitchFamily="34" charset="0"/>
              </a:rPr>
              <a:pPr>
                <a:defRPr/>
              </a:pPr>
              <a:t>‹#›</a:t>
            </a:fld>
            <a:endParaRPr lang="en-US" altLang="zh-TW" sz="1800" b="1" i="1" dirty="0">
              <a:solidFill>
                <a:srgbClr val="0000FF"/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052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2661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904517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87087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60688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8032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4895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0795986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4077325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1276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4745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CC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7208" y="6444044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114A8FF6-5540-4277-B260-83E5F8D9D40A}" type="slidenum">
              <a:rPr lang="en-US" altLang="zh-TW" sz="1800" b="1" i="1" smtClean="0">
                <a:solidFill>
                  <a:srgbClr val="0000FF"/>
                </a:solidFill>
                <a:latin typeface="Gill Sans MT" pitchFamily="34" charset="0"/>
              </a:rPr>
              <a:pPr>
                <a:defRPr/>
              </a:pPr>
              <a:t>‹#›</a:t>
            </a:fld>
            <a:endParaRPr lang="en-US" altLang="zh-TW" sz="1800" b="1" i="1" dirty="0">
              <a:solidFill>
                <a:srgbClr val="0000FF"/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58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7293496" cy="136815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5200"/>
              </a:lnSpc>
              <a:defRPr>
                <a:latin typeface="Gill Sans MT"/>
                <a:cs typeface="Gill Sans M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4165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70539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15267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40282507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29997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812314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28739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7684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4647144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818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9087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116632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3600" b="1" dirty="0">
                <a:solidFill>
                  <a:schemeClr val="bg1"/>
                </a:solidFill>
                <a:effectLst/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7208" y="6444044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fld id="{114A8FF6-5540-4277-B260-83E5F8D9D40A}" type="slidenum">
              <a:rPr lang="en-US" altLang="zh-TW" sz="1800" b="1" i="1" smtClean="0">
                <a:solidFill>
                  <a:srgbClr val="0000FF"/>
                </a:solidFill>
                <a:latin typeface="Gill Sans MT" pitchFamily="34" charset="0"/>
              </a:rPr>
              <a:pPr>
                <a:defRPr/>
              </a:pPr>
              <a:t>‹#›</a:t>
            </a:fld>
            <a:endParaRPr lang="en-US" altLang="zh-TW" sz="1800" b="1" i="1" dirty="0">
              <a:solidFill>
                <a:srgbClr val="0000FF"/>
              </a:solidFill>
              <a:latin typeface="Gill Sans M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32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98000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1026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424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ts val="10000"/>
              </a:lnSpc>
              <a:defRPr/>
            </a:pPr>
            <a:r>
              <a:rPr kumimoji="0" lang="en-US" altLang="zh-TW" sz="7400" dirty="0" smtClean="0">
                <a:solidFill>
                  <a:schemeClr val="bg1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ts val="10000"/>
              </a:lnSpc>
              <a:defRPr/>
            </a:pPr>
            <a:r>
              <a:rPr kumimoji="0" lang="en-US" altLang="zh-TW" sz="12000" dirty="0" smtClean="0">
                <a:solidFill>
                  <a:schemeClr val="bg1"/>
                </a:solidFill>
                <a:latin typeface="Gill Sans MT" pitchFamily="34" charset="0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2826875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9183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5386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647439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5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fld id="{C01A75F2-A379-489F-BF23-753A1DEC2116}" type="datetimeFigureOut">
              <a:rPr lang="zh-TW" altLang="en-US" smtClean="0"/>
              <a:t>2013/12/5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fld id="{1E4A6EC6-EA11-4444-93C4-A68CB6D013BE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val="69169214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93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val="237281097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val="231643883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10" Type="http://schemas.openxmlformats.org/officeDocument/2006/relationships/image" Target="../media/image13.pn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png"/><Relationship Id="rId1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14.png"/><Relationship Id="rId18" Type="http://schemas.openxmlformats.org/officeDocument/2006/relationships/image" Target="../media/image9.jpeg"/><Relationship Id="rId26" Type="http://schemas.openxmlformats.org/officeDocument/2006/relationships/image" Target="../media/image35.png"/><Relationship Id="rId3" Type="http://schemas.openxmlformats.org/officeDocument/2006/relationships/image" Target="../media/image17.jpeg"/><Relationship Id="rId21" Type="http://schemas.openxmlformats.org/officeDocument/2006/relationships/image" Target="../media/image1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8.jpeg"/><Relationship Id="rId25" Type="http://schemas.openxmlformats.org/officeDocument/2006/relationships/image" Target="../media/image34.jpeg"/><Relationship Id="rId2" Type="http://schemas.openxmlformats.org/officeDocument/2006/relationships/image" Target="../media/image16.png"/><Relationship Id="rId16" Type="http://schemas.openxmlformats.org/officeDocument/2006/relationships/image" Target="../media/image7.jpeg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24" Type="http://schemas.openxmlformats.org/officeDocument/2006/relationships/image" Target="../media/image33.png"/><Relationship Id="rId5" Type="http://schemas.openxmlformats.org/officeDocument/2006/relationships/image" Target="../media/image24.jpeg"/><Relationship Id="rId15" Type="http://schemas.openxmlformats.org/officeDocument/2006/relationships/image" Target="../media/image6.jpeg"/><Relationship Id="rId23" Type="http://schemas.openxmlformats.org/officeDocument/2006/relationships/image" Target="../media/image32.png"/><Relationship Id="rId10" Type="http://schemas.openxmlformats.org/officeDocument/2006/relationships/image" Target="../media/image29.png"/><Relationship Id="rId19" Type="http://schemas.openxmlformats.org/officeDocument/2006/relationships/image" Target="../media/image10.png"/><Relationship Id="rId4" Type="http://schemas.openxmlformats.org/officeDocument/2006/relationships/image" Target="../media/image18.jpeg"/><Relationship Id="rId9" Type="http://schemas.openxmlformats.org/officeDocument/2006/relationships/image" Target="../media/image28.png"/><Relationship Id="rId14" Type="http://schemas.openxmlformats.org/officeDocument/2006/relationships/image" Target="../media/image15.png"/><Relationship Id="rId22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png"/><Relationship Id="rId4" Type="http://schemas.openxmlformats.org/officeDocument/2006/relationships/image" Target="../media/image20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c 38"/>
          <p:cNvSpPr/>
          <p:nvPr/>
        </p:nvSpPr>
        <p:spPr>
          <a:xfrm>
            <a:off x="-9120188" y="2842542"/>
            <a:ext cx="18300700" cy="7715250"/>
          </a:xfrm>
          <a:prstGeom prst="arc">
            <a:avLst>
              <a:gd name="adj1" fmla="val 16197650"/>
              <a:gd name="adj2" fmla="val 93833"/>
            </a:avLst>
          </a:prstGeom>
          <a:solidFill>
            <a:schemeClr val="bg1">
              <a:lumMod val="85000"/>
            </a:schemeClr>
          </a:solidFill>
          <a:ln w="222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nb-NO">
              <a:ea typeface="MS PGothic" pitchFamily="34" charset="-128"/>
            </a:endParaRPr>
          </a:p>
        </p:txBody>
      </p:sp>
      <p:sp>
        <p:nvSpPr>
          <p:cNvPr id="5" name="Arc 39"/>
          <p:cNvSpPr/>
          <p:nvPr/>
        </p:nvSpPr>
        <p:spPr>
          <a:xfrm>
            <a:off x="-5437112" y="3187700"/>
            <a:ext cx="10896600" cy="7340600"/>
          </a:xfrm>
          <a:prstGeom prst="arc">
            <a:avLst>
              <a:gd name="adj1" fmla="val 16201078"/>
              <a:gd name="adj2" fmla="val 7125"/>
            </a:avLst>
          </a:prstGeom>
          <a:solidFill>
            <a:schemeClr val="bg1"/>
          </a:solidFill>
          <a:ln w="857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nb-NO">
              <a:ea typeface="MS PGothic" pitchFamily="34" charset="-128"/>
            </a:endParaRPr>
          </a:p>
        </p:txBody>
      </p:sp>
      <p:grpSp>
        <p:nvGrpSpPr>
          <p:cNvPr id="42" name="群組 69"/>
          <p:cNvGrpSpPr/>
          <p:nvPr/>
        </p:nvGrpSpPr>
        <p:grpSpPr>
          <a:xfrm>
            <a:off x="2627784" y="1804933"/>
            <a:ext cx="2622859" cy="2128123"/>
            <a:chOff x="6876257" y="3898519"/>
            <a:chExt cx="1451466" cy="1243341"/>
          </a:xfrm>
        </p:grpSpPr>
        <p:grpSp>
          <p:nvGrpSpPr>
            <p:cNvPr id="45" name="群組 70"/>
            <p:cNvGrpSpPr/>
            <p:nvPr/>
          </p:nvGrpSpPr>
          <p:grpSpPr>
            <a:xfrm>
              <a:off x="6876257" y="3898519"/>
              <a:ext cx="1451466" cy="1174525"/>
              <a:chOff x="7347870" y="1555147"/>
              <a:chExt cx="1902740" cy="1539696"/>
            </a:xfrm>
          </p:grpSpPr>
          <p:grpSp>
            <p:nvGrpSpPr>
              <p:cNvPr id="51" name="群組 41"/>
              <p:cNvGrpSpPr>
                <a:grpSpLocks/>
              </p:cNvGrpSpPr>
              <p:nvPr/>
            </p:nvGrpSpPr>
            <p:grpSpPr bwMode="auto">
              <a:xfrm>
                <a:off x="7347870" y="1555147"/>
                <a:ext cx="1902740" cy="1459314"/>
                <a:chOff x="4078772" y="3238950"/>
                <a:chExt cx="3610550" cy="2771931"/>
              </a:xfrm>
            </p:grpSpPr>
            <p:pic>
              <p:nvPicPr>
                <p:cNvPr id="57" name="Picture 6" descr="D:\Advantech\Materials\HMI\HMI_photo\TPC\TPC-1250H\TPC-1250-1_S.jp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5027605" y="3238950"/>
                  <a:ext cx="2661717" cy="2659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8" name="Picture 7" descr="D:\Advantech\Materials\HMI\HMI_photo\TPC\TPC-1251H\TPC-1251H-1_S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4078772" y="3739170"/>
                  <a:ext cx="2273299" cy="22717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54" name="Picture 7" descr="D:\Advantech\Materials\HMI\HMI_photo\TPC\TPC-1251H\TPC-1251H-1_S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004164" y="1973917"/>
                <a:ext cx="1025073" cy="1023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" name="Picture 4" descr="D:\Advantech\Materials\HMI\HMI_photo\TPC\TPC-650H\TPC-650_B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12379" y="2292648"/>
                <a:ext cx="732029" cy="732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" name="Picture 5" descr="D:\Advantech\Materials\HMI\HMI_photo\TPC\TPC-651H\TPC-651-1_B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049214" y="2422059"/>
                <a:ext cx="673467" cy="672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48" name="文字方塊 47"/>
            <p:cNvSpPr txBox="1"/>
            <p:nvPr/>
          </p:nvSpPr>
          <p:spPr>
            <a:xfrm>
              <a:off x="7210511" y="4962043"/>
              <a:ext cx="255659" cy="1798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i="1" dirty="0" smtClean="0">
                  <a:ea typeface="微軟正黑體" pitchFamily="34" charset="-120"/>
                </a:rPr>
                <a:t>TPC</a:t>
              </a:r>
              <a:endParaRPr lang="zh-TW" altLang="en-US" sz="1400" b="1" i="1" dirty="0">
                <a:ea typeface="微軟正黑體" pitchFamily="34" charset="-120"/>
              </a:endParaRPr>
            </a:p>
          </p:txBody>
        </p:sp>
      </p:grpSp>
      <p:grpSp>
        <p:nvGrpSpPr>
          <p:cNvPr id="59" name="群組 78"/>
          <p:cNvGrpSpPr/>
          <p:nvPr/>
        </p:nvGrpSpPr>
        <p:grpSpPr>
          <a:xfrm>
            <a:off x="4932045" y="2780926"/>
            <a:ext cx="3312370" cy="2168652"/>
            <a:chOff x="7323130" y="4474190"/>
            <a:chExt cx="1680608" cy="1003719"/>
          </a:xfrm>
        </p:grpSpPr>
        <p:grpSp>
          <p:nvGrpSpPr>
            <p:cNvPr id="60" name="群組 79"/>
            <p:cNvGrpSpPr/>
            <p:nvPr/>
          </p:nvGrpSpPr>
          <p:grpSpPr>
            <a:xfrm>
              <a:off x="7323130" y="4615849"/>
              <a:ext cx="1497342" cy="862060"/>
              <a:chOff x="7347205" y="4547666"/>
              <a:chExt cx="1497342" cy="862060"/>
            </a:xfrm>
          </p:grpSpPr>
          <p:pic>
            <p:nvPicPr>
              <p:cNvPr id="63" name="Picture 7"/>
              <p:cNvPicPr>
                <a:picLocks noChangeAspect="1" noChangeArrowheads="1"/>
              </p:cNvPicPr>
              <p:nvPr/>
            </p:nvPicPr>
            <p:blipFill>
              <a:blip r:embed="rId7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347205" y="4547666"/>
                <a:ext cx="1497342" cy="721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4" name="文字方塊 63"/>
              <p:cNvSpPr txBox="1"/>
              <p:nvPr/>
            </p:nvSpPr>
            <p:spPr>
              <a:xfrm>
                <a:off x="7537753" y="5267277"/>
                <a:ext cx="960890" cy="1424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altLang="zh-TW" sz="1400" b="1" i="1" dirty="0" smtClean="0">
                    <a:ea typeface="微軟正黑體" pitchFamily="34" charset="-120"/>
                  </a:rPr>
                  <a:t>Широкоэкранные</a:t>
                </a:r>
                <a:r>
                  <a:rPr lang="en-US" altLang="zh-TW" sz="1400" b="1" i="1" dirty="0" smtClean="0">
                    <a:ea typeface="微軟正黑體" pitchFamily="34" charset="-120"/>
                  </a:rPr>
                  <a:t> TPC</a:t>
                </a:r>
                <a:endParaRPr lang="zh-TW" altLang="en-US" sz="1400" b="1" i="1" dirty="0">
                  <a:ea typeface="微軟正黑體" pitchFamily="34" charset="-120"/>
                </a:endParaRPr>
              </a:p>
            </p:txBody>
          </p:sp>
        </p:grpSp>
        <p:pic>
          <p:nvPicPr>
            <p:cNvPr id="61" name="Picture 3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8452230" y="4474190"/>
              <a:ext cx="551508" cy="2778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2" name="矩形 61"/>
            <p:cNvSpPr/>
            <p:nvPr/>
          </p:nvSpPr>
          <p:spPr>
            <a:xfrm>
              <a:off x="7463605" y="4540845"/>
              <a:ext cx="590225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altLang="zh-TW" sz="1600" b="1" i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libri" pitchFamily="34" charset="0"/>
                </a:rPr>
                <a:t>New</a:t>
              </a:r>
              <a:endParaRPr lang="zh-TW" altLang="en-US" sz="1600" b="1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endParaRPr>
            </a:p>
          </p:txBody>
        </p:sp>
      </p:grpSp>
      <p:grpSp>
        <p:nvGrpSpPr>
          <p:cNvPr id="65" name="群組 84"/>
          <p:cNvGrpSpPr/>
          <p:nvPr/>
        </p:nvGrpSpPr>
        <p:grpSpPr>
          <a:xfrm>
            <a:off x="5390458" y="4951209"/>
            <a:ext cx="3502022" cy="1862167"/>
            <a:chOff x="6546746" y="2228249"/>
            <a:chExt cx="2090505" cy="1137886"/>
          </a:xfrm>
        </p:grpSpPr>
        <p:grpSp>
          <p:nvGrpSpPr>
            <p:cNvPr id="66" name="群組 85"/>
            <p:cNvGrpSpPr/>
            <p:nvPr/>
          </p:nvGrpSpPr>
          <p:grpSpPr>
            <a:xfrm>
              <a:off x="6546746" y="2228249"/>
              <a:ext cx="1437387" cy="1094357"/>
              <a:chOff x="6807021" y="2067389"/>
              <a:chExt cx="1437387" cy="1094357"/>
            </a:xfrm>
          </p:grpSpPr>
          <p:pic>
            <p:nvPicPr>
              <p:cNvPr id="68" name="Picture 2"/>
              <p:cNvPicPr>
                <a:picLocks noChangeAspect="1" noChangeArrowheads="1"/>
              </p:cNvPicPr>
              <p:nvPr/>
            </p:nvPicPr>
            <p:blipFill>
              <a:blip r:embed="rId9" cstate="email"/>
              <a:srcRect/>
              <a:stretch>
                <a:fillRect/>
              </a:stretch>
            </p:blipFill>
            <p:spPr bwMode="auto">
              <a:xfrm>
                <a:off x="6807021" y="2067389"/>
                <a:ext cx="1437387" cy="99385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999999"/>
                </a:prstShdw>
              </a:effectLst>
            </p:spPr>
          </p:pic>
          <p:sp>
            <p:nvSpPr>
              <p:cNvPr id="69" name="文字方塊 68"/>
              <p:cNvSpPr txBox="1"/>
              <p:nvPr/>
            </p:nvSpPr>
            <p:spPr>
              <a:xfrm>
                <a:off x="7337184" y="2973677"/>
                <a:ext cx="646099" cy="1880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400" b="1" i="1" dirty="0" smtClean="0">
                    <a:ea typeface="微軟正黑體" pitchFamily="34" charset="-120"/>
                  </a:rPr>
                  <a:t>FPM </a:t>
                </a:r>
                <a:r>
                  <a:rPr lang="en-US" altLang="zh-TW" sz="1400" b="1" i="1" dirty="0" smtClean="0">
                    <a:ea typeface="微軟正黑體" pitchFamily="34" charset="-120"/>
                  </a:rPr>
                  <a:t>&amp; </a:t>
                </a:r>
                <a:r>
                  <a:rPr lang="en-US" altLang="zh-TW" sz="1400" b="1" i="1" dirty="0" smtClean="0">
                    <a:ea typeface="微軟正黑體" pitchFamily="34" charset="-120"/>
                  </a:rPr>
                  <a:t>UNO</a:t>
                </a:r>
                <a:endParaRPr lang="zh-TW" altLang="en-US" sz="1400" b="1" i="1" dirty="0">
                  <a:ea typeface="微軟正黑體" pitchFamily="34" charset="-120"/>
                </a:endParaRPr>
              </a:p>
            </p:txBody>
          </p:sp>
        </p:grpSp>
        <p:pic>
          <p:nvPicPr>
            <p:cNvPr id="67" name="圖片 66" descr="UNO family photo_640x480.png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438012" y="2466706"/>
              <a:ext cx="1199239" cy="899429"/>
            </a:xfrm>
            <a:prstGeom prst="rect">
              <a:avLst/>
            </a:prstGeom>
          </p:spPr>
        </p:pic>
      </p:grpSp>
      <p:grpSp>
        <p:nvGrpSpPr>
          <p:cNvPr id="74" name="群組 73"/>
          <p:cNvGrpSpPr/>
          <p:nvPr/>
        </p:nvGrpSpPr>
        <p:grpSpPr>
          <a:xfrm>
            <a:off x="539552" y="1471554"/>
            <a:ext cx="2717460" cy="1900678"/>
            <a:chOff x="2032874" y="1271068"/>
            <a:chExt cx="2717460" cy="1900678"/>
          </a:xfrm>
        </p:grpSpPr>
        <p:grpSp>
          <p:nvGrpSpPr>
            <p:cNvPr id="31" name="群組 62"/>
            <p:cNvGrpSpPr/>
            <p:nvPr/>
          </p:nvGrpSpPr>
          <p:grpSpPr>
            <a:xfrm>
              <a:off x="2032874" y="1535782"/>
              <a:ext cx="2107078" cy="1635964"/>
              <a:chOff x="957439" y="4514362"/>
              <a:chExt cx="1488767" cy="1132884"/>
            </a:xfrm>
          </p:grpSpPr>
          <p:grpSp>
            <p:nvGrpSpPr>
              <p:cNvPr id="32" name="群組 63"/>
              <p:cNvGrpSpPr/>
              <p:nvPr/>
            </p:nvGrpSpPr>
            <p:grpSpPr>
              <a:xfrm>
                <a:off x="1042759" y="4514362"/>
                <a:ext cx="1403447" cy="1132884"/>
                <a:chOff x="898743" y="4454708"/>
                <a:chExt cx="1403447" cy="1132884"/>
              </a:xfrm>
            </p:grpSpPr>
            <p:grpSp>
              <p:nvGrpSpPr>
                <p:cNvPr id="34" name="群組 65"/>
                <p:cNvGrpSpPr/>
                <p:nvPr/>
              </p:nvGrpSpPr>
              <p:grpSpPr>
                <a:xfrm>
                  <a:off x="898743" y="4454708"/>
                  <a:ext cx="1403447" cy="1050400"/>
                  <a:chOff x="254898" y="2724877"/>
                  <a:chExt cx="1591179" cy="1190907"/>
                </a:xfrm>
              </p:grpSpPr>
              <p:pic>
                <p:nvPicPr>
                  <p:cNvPr id="38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1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46290" y="2724877"/>
                    <a:ext cx="1099787" cy="109978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39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1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54898" y="2932999"/>
                    <a:ext cx="982785" cy="98278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sp>
              <p:nvSpPr>
                <p:cNvPr id="36" name="文字方塊 35"/>
                <p:cNvSpPr txBox="1"/>
                <p:nvPr/>
              </p:nvSpPr>
              <p:spPr>
                <a:xfrm>
                  <a:off x="979372" y="5374460"/>
                  <a:ext cx="910528" cy="2131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400" b="1" i="1" dirty="0" smtClean="0">
                      <a:ea typeface="微軟正黑體" pitchFamily="34" charset="-120"/>
                    </a:rPr>
                    <a:t>WebOP-3000T</a:t>
                  </a:r>
                  <a:endParaRPr lang="zh-TW" altLang="en-US" sz="1400" b="1" i="1" dirty="0">
                    <a:ea typeface="微軟正黑體" pitchFamily="34" charset="-120"/>
                  </a:endParaRPr>
                </a:p>
              </p:txBody>
            </p:sp>
          </p:grpSp>
          <p:sp>
            <p:nvSpPr>
              <p:cNvPr id="33" name="矩形 32"/>
              <p:cNvSpPr/>
              <p:nvPr/>
            </p:nvSpPr>
            <p:spPr>
              <a:xfrm>
                <a:off x="957439" y="4548380"/>
                <a:ext cx="590225" cy="33855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en-US" altLang="zh-TW" sz="1600" b="1" i="1" spc="50" dirty="0" smtClean="0">
                    <a:ln w="11430"/>
                    <a:solidFill>
                      <a:srgbClr val="FF0000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Calibri" pitchFamily="34" charset="0"/>
                  </a:rPr>
                  <a:t>New</a:t>
                </a:r>
                <a:endParaRPr lang="zh-TW" altLang="en-US" sz="1600" b="1" i="1" spc="50" dirty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libri" pitchFamily="34" charset="0"/>
                </a:endParaRPr>
              </a:p>
            </p:txBody>
          </p:sp>
        </p:grpSp>
        <p:pic>
          <p:nvPicPr>
            <p:cNvPr id="70" name="Picture 7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4962" y="1271068"/>
              <a:ext cx="1925372" cy="301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1" name="Picture 3" descr="Windows_XP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28"/>
          <a:stretch>
            <a:fillRect/>
          </a:stretch>
        </p:blipFill>
        <p:spPr bwMode="auto">
          <a:xfrm>
            <a:off x="5550489" y="1281814"/>
            <a:ext cx="1148357" cy="706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4" descr="Windows_Vista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625" y="1268417"/>
            <a:ext cx="1023749" cy="761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5" descr="Windows_7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753" y="1252784"/>
            <a:ext cx="782880" cy="761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95536" y="4581128"/>
            <a:ext cx="3653408" cy="93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" name="群組 77"/>
          <p:cNvGrpSpPr/>
          <p:nvPr/>
        </p:nvGrpSpPr>
        <p:grpSpPr>
          <a:xfrm>
            <a:off x="179512" y="5589240"/>
            <a:ext cx="4696759" cy="1080120"/>
            <a:chOff x="539552" y="5661248"/>
            <a:chExt cx="4696759" cy="1080120"/>
          </a:xfrm>
        </p:grpSpPr>
        <p:pic>
          <p:nvPicPr>
            <p:cNvPr id="76" name="圖片 75" descr="楼宇控制副本.jpg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39552" y="5661248"/>
              <a:ext cx="1221557" cy="1080120"/>
            </a:xfrm>
            <a:prstGeom prst="rect">
              <a:avLst/>
            </a:prstGeom>
          </p:spPr>
        </p:pic>
        <p:pic>
          <p:nvPicPr>
            <p:cNvPr id="75" name="圖片 74" descr="印刷包装机械.jpg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33245" y="5661248"/>
              <a:ext cx="2513274" cy="1080120"/>
            </a:xfrm>
            <a:prstGeom prst="rect">
              <a:avLst/>
            </a:prstGeom>
          </p:spPr>
        </p:pic>
        <p:pic>
          <p:nvPicPr>
            <p:cNvPr id="77" name="圖片 76" descr="畜牧机械.jpg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635896" y="5661248"/>
              <a:ext cx="1600415" cy="1080120"/>
            </a:xfrm>
            <a:prstGeom prst="rect">
              <a:avLst/>
            </a:prstGeom>
          </p:spPr>
        </p:pic>
      </p:grpSp>
      <p:sp>
        <p:nvSpPr>
          <p:cNvPr id="43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ru-RU" altLang="zh-TW" sz="4000" dirty="0" smtClean="0"/>
              <a:t>Мини</a:t>
            </a:r>
            <a:r>
              <a:rPr lang="en-US" altLang="zh-TW" sz="4000" dirty="0" smtClean="0"/>
              <a:t> </a:t>
            </a:r>
            <a:r>
              <a:rPr lang="en-US" altLang="zh-TW" sz="4000" dirty="0" smtClean="0"/>
              <a:t>SCADA </a:t>
            </a:r>
            <a:r>
              <a:rPr lang="ru-RU" altLang="zh-TW" sz="4000" dirty="0" smtClean="0"/>
              <a:t>для всех</a:t>
            </a:r>
            <a:r>
              <a:rPr lang="en-US" altLang="zh-TW" sz="4000" dirty="0" smtClean="0"/>
              <a:t> Windows</a:t>
            </a:r>
            <a:endParaRPr lang="zh-TW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96536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288578"/>
            <a:ext cx="8277225" cy="692150"/>
          </a:xfrm>
        </p:spPr>
        <p:txBody>
          <a:bodyPr/>
          <a:lstStyle/>
          <a:p>
            <a:r>
              <a:rPr lang="ru-RU" altLang="zh-TW" dirty="0" smtClean="0"/>
              <a:t>Что такое</a:t>
            </a:r>
            <a:r>
              <a:rPr lang="en-US" altLang="zh-TW" dirty="0" smtClean="0"/>
              <a:t> </a:t>
            </a:r>
            <a:r>
              <a:rPr lang="en-US" altLang="zh-TW" dirty="0" smtClean="0"/>
              <a:t>Panel Express ?</a:t>
            </a:r>
            <a:endParaRPr lang="zh-TW" altLang="en-US" dirty="0"/>
          </a:p>
        </p:txBody>
      </p:sp>
      <p:grpSp>
        <p:nvGrpSpPr>
          <p:cNvPr id="3" name="群組 2"/>
          <p:cNvGrpSpPr/>
          <p:nvPr/>
        </p:nvGrpSpPr>
        <p:grpSpPr>
          <a:xfrm>
            <a:off x="501455" y="4781644"/>
            <a:ext cx="8175002" cy="1383660"/>
            <a:chOff x="501455" y="4781644"/>
            <a:chExt cx="8175002" cy="1383660"/>
          </a:xfrm>
        </p:grpSpPr>
        <p:sp>
          <p:nvSpPr>
            <p:cNvPr id="7" name="立方體 6"/>
            <p:cNvSpPr/>
            <p:nvPr/>
          </p:nvSpPr>
          <p:spPr>
            <a:xfrm>
              <a:off x="501455" y="4781644"/>
              <a:ext cx="2160000" cy="1368153"/>
            </a:xfrm>
            <a:prstGeom prst="cube">
              <a:avLst>
                <a:gd name="adj" fmla="val 18038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立方體 7"/>
            <p:cNvSpPr/>
            <p:nvPr/>
          </p:nvSpPr>
          <p:spPr>
            <a:xfrm>
              <a:off x="2414698" y="5220043"/>
              <a:ext cx="2520000" cy="936000"/>
            </a:xfrm>
            <a:prstGeom prst="cub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立方體 8"/>
            <p:cNvSpPr/>
            <p:nvPr/>
          </p:nvSpPr>
          <p:spPr>
            <a:xfrm>
              <a:off x="4174399" y="5220043"/>
              <a:ext cx="4502058" cy="936104"/>
            </a:xfrm>
            <a:prstGeom prst="cub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1115616" y="5436762"/>
              <a:ext cx="6653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i="1" dirty="0" smtClean="0"/>
                <a:t>RTOS</a:t>
              </a:r>
              <a:endParaRPr lang="zh-TW" altLang="en-US" i="1" dirty="0"/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2877616" y="5508770"/>
              <a:ext cx="104631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smtClean="0"/>
                <a:t>RISC system</a:t>
              </a:r>
              <a:endParaRPr lang="zh-TW" altLang="en-US" sz="1400" i="1" dirty="0"/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5580112" y="5508770"/>
              <a:ext cx="10030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i="1" dirty="0" smtClean="0"/>
                <a:t>X86 system</a:t>
              </a:r>
              <a:endParaRPr lang="zh-TW" altLang="en-US" sz="1400" i="1" dirty="0"/>
            </a:p>
          </p:txBody>
        </p:sp>
        <p:sp>
          <p:nvSpPr>
            <p:cNvPr id="13" name="立方體 12"/>
            <p:cNvSpPr/>
            <p:nvPr/>
          </p:nvSpPr>
          <p:spPr>
            <a:xfrm>
              <a:off x="2405172" y="4787994"/>
              <a:ext cx="6271284" cy="657597"/>
            </a:xfrm>
            <a:prstGeom prst="cube">
              <a:avLst>
                <a:gd name="adj" fmla="val 3707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5093611" y="5004714"/>
              <a:ext cx="29227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400" b="1" i="1" dirty="0" smtClean="0">
                  <a:solidFill>
                    <a:srgbClr val="FF0000"/>
                  </a:solidFill>
                </a:rPr>
                <a:t>(</a:t>
              </a:r>
              <a:r>
                <a:rPr lang="ru-RU" altLang="zh-TW" sz="2400" b="1" i="1" dirty="0" smtClean="0">
                  <a:solidFill>
                    <a:srgbClr val="FF0000"/>
                  </a:solidFill>
                </a:rPr>
                <a:t>исполнимая часть</a:t>
              </a:r>
              <a:r>
                <a:rPr lang="en-US" altLang="zh-TW" sz="2400" b="1" i="1" dirty="0" smtClean="0">
                  <a:solidFill>
                    <a:srgbClr val="FF0000"/>
                  </a:solidFill>
                </a:rPr>
                <a:t>)</a:t>
              </a:r>
              <a:endParaRPr lang="zh-TW" altLang="en-US" sz="2400" b="1" i="1" dirty="0">
                <a:solidFill>
                  <a:srgbClr val="FF0000"/>
                </a:solidFill>
              </a:endParaRPr>
            </a:p>
          </p:txBody>
        </p:sp>
        <p:pic>
          <p:nvPicPr>
            <p:cNvPr id="15" name="Picture 7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792" y="5805264"/>
              <a:ext cx="1281310" cy="2568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3" descr="Windows_XP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828"/>
            <a:stretch>
              <a:fillRect/>
            </a:stretch>
          </p:blipFill>
          <p:spPr bwMode="auto">
            <a:xfrm>
              <a:off x="4788024" y="5796802"/>
              <a:ext cx="533414" cy="320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4" descr="Windows_Vista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6614" y="5838151"/>
              <a:ext cx="429562" cy="314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5" descr="Windows_7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5796802"/>
              <a:ext cx="314676" cy="368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92280" y="5868810"/>
              <a:ext cx="1015392" cy="210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5" name="群組 54"/>
          <p:cNvGrpSpPr/>
          <p:nvPr/>
        </p:nvGrpSpPr>
        <p:grpSpPr>
          <a:xfrm>
            <a:off x="755576" y="4007767"/>
            <a:ext cx="1701704" cy="1077417"/>
            <a:chOff x="3605776" y="1579777"/>
            <a:chExt cx="2313174" cy="1464561"/>
          </a:xfrm>
        </p:grpSpPr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34404" y="1579777"/>
              <a:ext cx="1102209" cy="108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7" name="Picture 4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91660" y="1665407"/>
              <a:ext cx="1027290" cy="1010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8" name="Picture 6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48784" y="1992538"/>
              <a:ext cx="730126" cy="721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20090" y="1836668"/>
              <a:ext cx="893576" cy="866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0" name="Picture 7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05776" y="2093561"/>
              <a:ext cx="736596" cy="649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" name="Picture 8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50533" y="2247926"/>
              <a:ext cx="568267" cy="54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2" name="文字方塊 61"/>
            <p:cNvSpPr txBox="1"/>
            <p:nvPr/>
          </p:nvSpPr>
          <p:spPr>
            <a:xfrm>
              <a:off x="4007288" y="2667806"/>
              <a:ext cx="1441544" cy="376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err="1" smtClean="0">
                  <a:ea typeface="微軟正黑體" pitchFamily="34" charset="-120"/>
                </a:rPr>
                <a:t>WebOP</a:t>
              </a:r>
              <a:r>
                <a:rPr lang="en-US" altLang="zh-TW" sz="1200" b="1" i="1" dirty="0" smtClean="0">
                  <a:ea typeface="微軟正黑體" pitchFamily="34" charset="-120"/>
                </a:rPr>
                <a:t> series</a:t>
              </a:r>
              <a:endParaRPr lang="zh-TW" altLang="en-US" sz="1200" b="1" i="1" dirty="0">
                <a:ea typeface="微軟正黑體" pitchFamily="34" charset="-120"/>
              </a:endParaRPr>
            </a:p>
          </p:txBody>
        </p:sp>
      </p:grpSp>
      <p:grpSp>
        <p:nvGrpSpPr>
          <p:cNvPr id="63" name="群組 62"/>
          <p:cNvGrpSpPr/>
          <p:nvPr/>
        </p:nvGrpSpPr>
        <p:grpSpPr>
          <a:xfrm>
            <a:off x="2541615" y="3921333"/>
            <a:ext cx="1526329" cy="1146886"/>
            <a:chOff x="957439" y="4514362"/>
            <a:chExt cx="1526329" cy="1146886"/>
          </a:xfrm>
        </p:grpSpPr>
        <p:grpSp>
          <p:nvGrpSpPr>
            <p:cNvPr id="64" name="群組 63"/>
            <p:cNvGrpSpPr/>
            <p:nvPr/>
          </p:nvGrpSpPr>
          <p:grpSpPr>
            <a:xfrm>
              <a:off x="1042759" y="4514362"/>
              <a:ext cx="1441009" cy="1146886"/>
              <a:chOff x="898743" y="4454708"/>
              <a:chExt cx="1441009" cy="1146886"/>
            </a:xfrm>
          </p:grpSpPr>
          <p:grpSp>
            <p:nvGrpSpPr>
              <p:cNvPr id="66" name="群組 65"/>
              <p:cNvGrpSpPr/>
              <p:nvPr/>
            </p:nvGrpSpPr>
            <p:grpSpPr>
              <a:xfrm>
                <a:off x="898743" y="4454708"/>
                <a:ext cx="1403447" cy="1050400"/>
                <a:chOff x="254898" y="2724877"/>
                <a:chExt cx="1591179" cy="1190907"/>
              </a:xfrm>
            </p:grpSpPr>
            <p:pic>
              <p:nvPicPr>
                <p:cNvPr id="68" name="Picture 2"/>
                <p:cNvPicPr>
                  <a:picLocks noChangeAspect="1" noChangeArrowheads="1"/>
                </p:cNvPicPr>
                <p:nvPr/>
              </p:nvPicPr>
              <p:blipFill>
                <a:blip r:embed="rId1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46290" y="2724877"/>
                  <a:ext cx="1099787" cy="10997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69" name="Picture 3"/>
                <p:cNvPicPr>
                  <a:picLocks noChangeAspect="1" noChangeArrowheads="1"/>
                </p:cNvPicPr>
                <p:nvPr/>
              </p:nvPicPr>
              <p:blipFill>
                <a:blip r:embed="rId1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898" y="2932999"/>
                  <a:ext cx="982785" cy="98278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67" name="文字方塊 66"/>
              <p:cNvSpPr txBox="1"/>
              <p:nvPr/>
            </p:nvSpPr>
            <p:spPr>
              <a:xfrm>
                <a:off x="953475" y="5324595"/>
                <a:ext cx="138627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ea typeface="微軟正黑體" pitchFamily="34" charset="-120"/>
                  </a:rPr>
                  <a:t>New </a:t>
                </a:r>
                <a:r>
                  <a:rPr lang="en-US" altLang="zh-TW" sz="1200" b="1" i="1" dirty="0" err="1" smtClean="0">
                    <a:ea typeface="微軟正黑體" pitchFamily="34" charset="-120"/>
                  </a:rPr>
                  <a:t>WebOP</a:t>
                </a:r>
                <a:r>
                  <a:rPr lang="en-US" altLang="zh-TW" sz="1200" b="1" i="1" dirty="0" smtClean="0">
                    <a:ea typeface="微軟正黑體" pitchFamily="34" charset="-120"/>
                  </a:rPr>
                  <a:t> series</a:t>
                </a:r>
                <a:endParaRPr lang="zh-TW" altLang="en-US" sz="1200" b="1" i="1" dirty="0">
                  <a:ea typeface="微軟正黑體" pitchFamily="34" charset="-120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957439" y="4548380"/>
              <a:ext cx="590225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altLang="zh-TW" sz="1600" b="1" i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libri" pitchFamily="34" charset="0"/>
                </a:rPr>
                <a:t>New</a:t>
              </a:r>
              <a:endParaRPr lang="zh-TW" altLang="en-US" sz="1600" b="1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endParaRPr>
            </a:p>
          </p:txBody>
        </p:sp>
      </p:grpSp>
      <p:grpSp>
        <p:nvGrpSpPr>
          <p:cNvPr id="70" name="群組 69"/>
          <p:cNvGrpSpPr/>
          <p:nvPr/>
        </p:nvGrpSpPr>
        <p:grpSpPr>
          <a:xfrm>
            <a:off x="3923928" y="3874441"/>
            <a:ext cx="1303820" cy="1192976"/>
            <a:chOff x="6876257" y="3898519"/>
            <a:chExt cx="1451466" cy="1328069"/>
          </a:xfrm>
        </p:grpSpPr>
        <p:grpSp>
          <p:nvGrpSpPr>
            <p:cNvPr id="71" name="群組 70"/>
            <p:cNvGrpSpPr/>
            <p:nvPr/>
          </p:nvGrpSpPr>
          <p:grpSpPr>
            <a:xfrm>
              <a:off x="6876257" y="3898519"/>
              <a:ext cx="1451466" cy="1174525"/>
              <a:chOff x="7347870" y="1555147"/>
              <a:chExt cx="1902740" cy="1539696"/>
            </a:xfrm>
          </p:grpSpPr>
          <p:grpSp>
            <p:nvGrpSpPr>
              <p:cNvPr id="73" name="群組 41"/>
              <p:cNvGrpSpPr>
                <a:grpSpLocks/>
              </p:cNvGrpSpPr>
              <p:nvPr/>
            </p:nvGrpSpPr>
            <p:grpSpPr bwMode="auto">
              <a:xfrm>
                <a:off x="7347870" y="1555147"/>
                <a:ext cx="1902740" cy="1459314"/>
                <a:chOff x="4078772" y="3238950"/>
                <a:chExt cx="3610550" cy="2771931"/>
              </a:xfrm>
            </p:grpSpPr>
            <p:pic>
              <p:nvPicPr>
                <p:cNvPr id="77" name="Picture 6" descr="D:\Advantech\Materials\HMI\HMI_photo\TPC\TPC-1250H\TPC-1250-1_S.jpg"/>
                <p:cNvPicPr>
                  <a:picLocks noChangeAspect="1" noChangeArrowheads="1"/>
                </p:cNvPicPr>
                <p:nvPr/>
              </p:nvPicPr>
              <p:blipFill>
                <a:blip r:embed="rId1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5027605" y="3238950"/>
                  <a:ext cx="2661717" cy="26599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8" name="Picture 7" descr="D:\Advantech\Materials\HMI\HMI_photo\TPC\TPC-1251H\TPC-1251H-1_S.jpg"/>
                <p:cNvPicPr>
                  <a:picLocks noChangeAspect="1" noChangeArrowheads="1"/>
                </p:cNvPicPr>
                <p:nvPr/>
              </p:nvPicPr>
              <p:blipFill>
                <a:blip r:embed="rId1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4078772" y="3739170"/>
                  <a:ext cx="2273299" cy="22717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74" name="Picture 7" descr="D:\Advantech\Materials\HMI\HMI_photo\TPC\TPC-1251H\TPC-1251H-1_S.jpg"/>
              <p:cNvPicPr>
                <a:picLocks noChangeAspect="1" noChangeArrowheads="1"/>
              </p:cNvPicPr>
              <p:nvPr/>
            </p:nvPicPr>
            <p:blipFill>
              <a:blip r:embed="rId1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004164" y="1973917"/>
                <a:ext cx="1025073" cy="1023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5" name="Picture 4" descr="D:\Advantech\Materials\HMI\HMI_photo\TPC\TPC-650H\TPC-650_B.jpg"/>
              <p:cNvPicPr>
                <a:picLocks noChangeAspect="1" noChangeArrowheads="1"/>
              </p:cNvPicPr>
              <p:nvPr/>
            </p:nvPicPr>
            <p:blipFill>
              <a:blip r:embed="rId1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512379" y="2292648"/>
                <a:ext cx="732029" cy="7321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6" name="Picture 5" descr="D:\Advantech\Materials\HMI\HMI_photo\TPC\TPC-651H\TPC-651-1_B.jpg"/>
              <p:cNvPicPr>
                <a:picLocks noChangeAspect="1" noChangeArrowheads="1"/>
              </p:cNvPicPr>
              <p:nvPr/>
            </p:nvPicPr>
            <p:blipFill>
              <a:blip r:embed="rId1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049214" y="2422059"/>
                <a:ext cx="673467" cy="672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2" name="文字方塊 71"/>
            <p:cNvSpPr txBox="1"/>
            <p:nvPr/>
          </p:nvSpPr>
          <p:spPr>
            <a:xfrm>
              <a:off x="7089468" y="4918222"/>
              <a:ext cx="917606" cy="3083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ea typeface="微軟正黑體" pitchFamily="34" charset="-120"/>
                </a:rPr>
                <a:t>TPC series</a:t>
              </a:r>
              <a:endParaRPr lang="zh-TW" altLang="en-US" sz="1200" b="1" i="1" dirty="0">
                <a:ea typeface="微軟正黑體" pitchFamily="34" charset="-120"/>
              </a:endParaRPr>
            </a:p>
          </p:txBody>
        </p:sp>
      </p:grpSp>
      <p:grpSp>
        <p:nvGrpSpPr>
          <p:cNvPr id="79" name="群組 78"/>
          <p:cNvGrpSpPr/>
          <p:nvPr/>
        </p:nvGrpSpPr>
        <p:grpSpPr>
          <a:xfrm>
            <a:off x="5205911" y="3917835"/>
            <a:ext cx="1526329" cy="1152567"/>
            <a:chOff x="7294143" y="4393240"/>
            <a:chExt cx="1526329" cy="1152567"/>
          </a:xfrm>
        </p:grpSpPr>
        <p:grpSp>
          <p:nvGrpSpPr>
            <p:cNvPr id="80" name="群組 79"/>
            <p:cNvGrpSpPr/>
            <p:nvPr/>
          </p:nvGrpSpPr>
          <p:grpSpPr>
            <a:xfrm>
              <a:off x="7323130" y="4615849"/>
              <a:ext cx="1497342" cy="929958"/>
              <a:chOff x="7347205" y="4547666"/>
              <a:chExt cx="1497342" cy="929958"/>
            </a:xfrm>
          </p:grpSpPr>
          <p:pic>
            <p:nvPicPr>
              <p:cNvPr id="83" name="Picture 7"/>
              <p:cNvPicPr>
                <a:picLocks noChangeAspect="1" noChangeArrowheads="1"/>
              </p:cNvPicPr>
              <p:nvPr/>
            </p:nvPicPr>
            <p:blipFill>
              <a:blip r:embed="rId19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347205" y="4547666"/>
                <a:ext cx="1497342" cy="721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4" name="文字方塊 83"/>
              <p:cNvSpPr txBox="1"/>
              <p:nvPr/>
            </p:nvSpPr>
            <p:spPr>
              <a:xfrm>
                <a:off x="7406457" y="5200625"/>
                <a:ext cx="115005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ea typeface="微軟正黑體" pitchFamily="34" charset="-120"/>
                  </a:rPr>
                  <a:t>New TPC series</a:t>
                </a:r>
                <a:endParaRPr lang="zh-TW" altLang="en-US" sz="1200" b="1" i="1" dirty="0">
                  <a:ea typeface="微軟正黑體" pitchFamily="34" charset="-120"/>
                </a:endParaRPr>
              </a:p>
            </p:txBody>
          </p:sp>
        </p:grpSp>
        <p:pic>
          <p:nvPicPr>
            <p:cNvPr id="81" name="Picture 3"/>
            <p:cNvPicPr>
              <a:picLocks noChangeAspect="1" noChangeArrowheads="1"/>
            </p:cNvPicPr>
            <p:nvPr/>
          </p:nvPicPr>
          <p:blipFill>
            <a:blip r:embed="rId20" cstate="email"/>
            <a:srcRect/>
            <a:stretch>
              <a:fillRect/>
            </a:stretch>
          </p:blipFill>
          <p:spPr bwMode="auto">
            <a:xfrm>
              <a:off x="8100392" y="4536713"/>
              <a:ext cx="551508" cy="2778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82" name="矩形 81"/>
            <p:cNvSpPr/>
            <p:nvPr/>
          </p:nvSpPr>
          <p:spPr>
            <a:xfrm>
              <a:off x="7294143" y="4393240"/>
              <a:ext cx="590225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altLang="zh-TW" sz="1600" b="1" i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libri" pitchFamily="34" charset="0"/>
                </a:rPr>
                <a:t>New</a:t>
              </a:r>
              <a:endParaRPr lang="zh-TW" altLang="en-US" sz="1600" b="1" i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</a:endParaRPr>
            </a:p>
          </p:txBody>
        </p:sp>
      </p:grpSp>
      <p:grpSp>
        <p:nvGrpSpPr>
          <p:cNvPr id="85" name="群組 84"/>
          <p:cNvGrpSpPr/>
          <p:nvPr/>
        </p:nvGrpSpPr>
        <p:grpSpPr>
          <a:xfrm>
            <a:off x="6585951" y="3932516"/>
            <a:ext cx="2090505" cy="1137886"/>
            <a:chOff x="6546746" y="2228249"/>
            <a:chExt cx="2090505" cy="1137886"/>
          </a:xfrm>
        </p:grpSpPr>
        <p:grpSp>
          <p:nvGrpSpPr>
            <p:cNvPr id="86" name="群組 85"/>
            <p:cNvGrpSpPr/>
            <p:nvPr/>
          </p:nvGrpSpPr>
          <p:grpSpPr>
            <a:xfrm>
              <a:off x="6546746" y="2228249"/>
              <a:ext cx="1841678" cy="1124027"/>
              <a:chOff x="6807021" y="2067389"/>
              <a:chExt cx="1841678" cy="1124027"/>
            </a:xfrm>
          </p:grpSpPr>
          <p:pic>
            <p:nvPicPr>
              <p:cNvPr id="88" name="Picture 2"/>
              <p:cNvPicPr>
                <a:picLocks noChangeAspect="1" noChangeArrowheads="1"/>
              </p:cNvPicPr>
              <p:nvPr/>
            </p:nvPicPr>
            <p:blipFill>
              <a:blip r:embed="rId21" cstate="email"/>
              <a:srcRect/>
              <a:stretch>
                <a:fillRect/>
              </a:stretch>
            </p:blipFill>
            <p:spPr bwMode="auto">
              <a:xfrm>
                <a:off x="6807021" y="2067389"/>
                <a:ext cx="1437387" cy="99385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999999"/>
                </a:prstShdw>
              </a:effectLst>
            </p:spPr>
          </p:pic>
          <p:sp>
            <p:nvSpPr>
              <p:cNvPr id="89" name="文字方塊 88"/>
              <p:cNvSpPr txBox="1"/>
              <p:nvPr/>
            </p:nvSpPr>
            <p:spPr>
              <a:xfrm>
                <a:off x="7231323" y="2914417"/>
                <a:ext cx="141737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b="1" i="1" dirty="0" smtClean="0">
                    <a:ea typeface="微軟正黑體" pitchFamily="34" charset="-120"/>
                  </a:rPr>
                  <a:t>FPM series &amp; UNOs</a:t>
                </a:r>
                <a:endParaRPr lang="zh-TW" altLang="en-US" sz="1200" b="1" i="1" dirty="0">
                  <a:ea typeface="微軟正黑體" pitchFamily="34" charset="-120"/>
                </a:endParaRPr>
              </a:p>
            </p:txBody>
          </p:sp>
        </p:grpSp>
        <p:pic>
          <p:nvPicPr>
            <p:cNvPr id="87" name="圖片 86" descr="UNO family photo_640x480.png"/>
            <p:cNvPicPr>
              <a:picLocks noChangeAspect="1"/>
            </p:cNvPicPr>
            <p:nvPr/>
          </p:nvPicPr>
          <p:blipFill>
            <a:blip r:embed="rId22" cstate="email"/>
            <a:stretch>
              <a:fillRect/>
            </a:stretch>
          </p:blipFill>
          <p:spPr>
            <a:xfrm>
              <a:off x="7438012" y="2466706"/>
              <a:ext cx="1199239" cy="899429"/>
            </a:xfrm>
            <a:prstGeom prst="rect">
              <a:avLst/>
            </a:prstGeom>
          </p:spPr>
        </p:pic>
      </p:grpSp>
      <p:sp>
        <p:nvSpPr>
          <p:cNvPr id="133" name="內容版面配置區 2"/>
          <p:cNvSpPr txBox="1">
            <a:spLocks/>
          </p:cNvSpPr>
          <p:nvPr/>
        </p:nvSpPr>
        <p:spPr>
          <a:xfrm>
            <a:off x="2848854" y="1124744"/>
            <a:ext cx="5395554" cy="2736304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kern="120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kern="120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新細明體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charset="0"/>
              <a:buChar char="•"/>
              <a:defRPr kumimoji="1" lang="zh-TW" altLang="en-US" sz="1800" b="0" kern="120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新細明體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charset="0"/>
              <a:buChar char="–"/>
              <a:defRPr kumimoji="1" lang="zh-TW" altLang="en-US" sz="1400" b="0" kern="120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新細明體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charset="0"/>
              <a:buChar char="»"/>
              <a:defRPr kumimoji="1" lang="zh-TW" altLang="en-US" sz="1200" b="0" kern="120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新細明體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Легко разворачиваемое ПО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r>
              <a:rPr lang="en-US" sz="1400" i="1" dirty="0" smtClean="0"/>
              <a:t>Kind of PC runtime software to implement visualization.</a:t>
            </a:r>
          </a:p>
          <a:p>
            <a:r>
              <a:rPr lang="en-US" sz="1400" i="1" dirty="0" smtClean="0"/>
              <a:t>Powerful SCADA function for variety application.</a:t>
            </a:r>
          </a:p>
          <a:p>
            <a:endParaRPr lang="en-US" sz="1400" i="1" dirty="0" smtClean="0"/>
          </a:p>
          <a:p>
            <a:pPr marL="0" indent="0">
              <a:buNone/>
            </a:pPr>
            <a:r>
              <a:rPr lang="ru-RU" sz="2000" b="1" dirty="0" smtClean="0"/>
              <a:t>Четыре шага до запуска</a:t>
            </a:r>
            <a:endParaRPr lang="en-US" sz="1600" b="1" dirty="0" smtClean="0"/>
          </a:p>
          <a:p>
            <a:pPr>
              <a:buFont typeface="+mj-lt"/>
              <a:buAutoNum type="arabicPeriod"/>
            </a:pPr>
            <a:r>
              <a:rPr lang="ru-RU" sz="1400" i="1" dirty="0" smtClean="0"/>
              <a:t>Нарисуйте экраны при помощи</a:t>
            </a:r>
            <a:r>
              <a:rPr lang="en-US" sz="1400" i="1" dirty="0" smtClean="0"/>
              <a:t> </a:t>
            </a:r>
            <a:r>
              <a:rPr lang="en-US" sz="1400" b="1" i="1" dirty="0" smtClean="0"/>
              <a:t>Designer</a:t>
            </a:r>
            <a:r>
              <a:rPr lang="en-US" sz="1400" i="1" dirty="0" smtClean="0"/>
              <a:t> </a:t>
            </a:r>
            <a:r>
              <a:rPr lang="ru-RU" sz="1400" i="1" dirty="0" smtClean="0"/>
              <a:t>на ПК.</a:t>
            </a:r>
            <a:endParaRPr lang="en-US" sz="1400" i="1" dirty="0" smtClean="0"/>
          </a:p>
          <a:p>
            <a:pPr>
              <a:buFont typeface="+mj-lt"/>
              <a:buAutoNum type="arabicPeriod"/>
            </a:pPr>
            <a:r>
              <a:rPr lang="ru-RU" sz="1400" i="1" dirty="0" smtClean="0"/>
              <a:t>Сгенерируйте образ </a:t>
            </a:r>
            <a:r>
              <a:rPr lang="en-US" sz="1400" i="1" dirty="0" smtClean="0"/>
              <a:t> </a:t>
            </a:r>
            <a:r>
              <a:rPr lang="en-US" sz="1400" b="1" i="1" dirty="0" smtClean="0"/>
              <a:t>Runtime </a:t>
            </a:r>
            <a:r>
              <a:rPr lang="en-US" sz="1400" b="1" i="1" dirty="0" smtClean="0"/>
              <a:t>AP</a:t>
            </a:r>
            <a:r>
              <a:rPr lang="ru-RU" sz="1400" b="1" i="1" dirty="0" smtClean="0"/>
              <a:t> </a:t>
            </a:r>
            <a:r>
              <a:rPr lang="ru-RU" sz="1400" i="1" dirty="0" smtClean="0"/>
              <a:t>(исполнимого проекта)</a:t>
            </a:r>
            <a:r>
              <a:rPr lang="en-US" sz="1400" i="1" dirty="0" smtClean="0"/>
              <a:t>.</a:t>
            </a:r>
            <a:endParaRPr lang="en-US" sz="1400" i="1" dirty="0" smtClean="0"/>
          </a:p>
          <a:p>
            <a:pPr>
              <a:buFont typeface="+mj-lt"/>
              <a:buAutoNum type="arabicPeriod"/>
            </a:pPr>
            <a:r>
              <a:rPr lang="ru-RU" sz="1400" i="1" dirty="0" smtClean="0"/>
              <a:t>Для универсальных платформ установите</a:t>
            </a:r>
            <a:r>
              <a:rPr lang="en-US" sz="1400" i="1" dirty="0" smtClean="0"/>
              <a:t> </a:t>
            </a:r>
            <a:r>
              <a:rPr lang="en-US" sz="1400" b="1" i="1" dirty="0" smtClean="0"/>
              <a:t>Panel </a:t>
            </a:r>
            <a:r>
              <a:rPr lang="en-US" sz="1400" b="1" i="1" dirty="0" smtClean="0"/>
              <a:t>Express</a:t>
            </a:r>
            <a:r>
              <a:rPr lang="en-US" sz="1400" i="1" dirty="0" smtClean="0"/>
              <a:t>.</a:t>
            </a:r>
          </a:p>
          <a:p>
            <a:pPr>
              <a:buFont typeface="+mj-lt"/>
              <a:buAutoNum type="arabicPeriod"/>
            </a:pPr>
            <a:r>
              <a:rPr lang="ru-RU" sz="1400" i="1" dirty="0" smtClean="0"/>
              <a:t>Запустите </a:t>
            </a:r>
            <a:r>
              <a:rPr lang="en-US" sz="1400" i="1" dirty="0" smtClean="0"/>
              <a:t>Runtime </a:t>
            </a:r>
            <a:r>
              <a:rPr lang="en-US" sz="1400" i="1" dirty="0" smtClean="0"/>
              <a:t>AP </a:t>
            </a:r>
            <a:r>
              <a:rPr lang="ru-RU" sz="1400" i="1" dirty="0" smtClean="0"/>
              <a:t>при помощи</a:t>
            </a:r>
            <a:r>
              <a:rPr lang="en-US" sz="1400" i="1" dirty="0" smtClean="0"/>
              <a:t> </a:t>
            </a:r>
            <a:r>
              <a:rPr lang="en-US" sz="1400" i="1" dirty="0" smtClean="0"/>
              <a:t>Panel Express.</a:t>
            </a:r>
          </a:p>
        </p:txBody>
      </p:sp>
      <p:grpSp>
        <p:nvGrpSpPr>
          <p:cNvPr id="105" name="群組 104"/>
          <p:cNvGrpSpPr/>
          <p:nvPr/>
        </p:nvGrpSpPr>
        <p:grpSpPr>
          <a:xfrm>
            <a:off x="107504" y="1621297"/>
            <a:ext cx="2466796" cy="1735695"/>
            <a:chOff x="242088" y="1167289"/>
            <a:chExt cx="2817201" cy="1982248"/>
          </a:xfrm>
        </p:grpSpPr>
        <p:pic>
          <p:nvPicPr>
            <p:cNvPr id="106" name="Picture 4"/>
            <p:cNvPicPr>
              <a:picLocks noChangeAspect="1" noChangeArrowheads="1"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6163" y="2435997"/>
              <a:ext cx="1301661" cy="4169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7" name="Picture 4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42088" y="1493143"/>
              <a:ext cx="1590675" cy="16478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08" name="群組 107"/>
            <p:cNvGrpSpPr/>
            <p:nvPr/>
          </p:nvGrpSpPr>
          <p:grpSpPr>
            <a:xfrm>
              <a:off x="1623501" y="1167289"/>
              <a:ext cx="1220826" cy="1017209"/>
              <a:chOff x="1541452" y="1477230"/>
              <a:chExt cx="741251" cy="591173"/>
            </a:xfrm>
          </p:grpSpPr>
          <p:sp>
            <p:nvSpPr>
              <p:cNvPr id="110" name="矩形圖說文字 109"/>
              <p:cNvSpPr/>
              <p:nvPr/>
            </p:nvSpPr>
            <p:spPr>
              <a:xfrm>
                <a:off x="1541452" y="1477230"/>
                <a:ext cx="729581" cy="591173"/>
              </a:xfrm>
              <a:prstGeom prst="wedgeRectCallout">
                <a:avLst>
                  <a:gd name="adj1" fmla="val -80796"/>
                  <a:gd name="adj2" fmla="val 3768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pic>
            <p:nvPicPr>
              <p:cNvPr id="111" name="Picture 3"/>
              <p:cNvPicPr>
                <a:picLocks noChangeAspect="1" noChangeArrowheads="1"/>
              </p:cNvPicPr>
              <p:nvPr/>
            </p:nvPicPr>
            <p:blipFill>
              <a:blip r:embed="rId25" cstate="email"/>
              <a:srcRect/>
              <a:stretch>
                <a:fillRect/>
              </a:stretch>
            </p:blipFill>
            <p:spPr bwMode="auto">
              <a:xfrm>
                <a:off x="1541452" y="1477230"/>
                <a:ext cx="741251" cy="591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109" name="文字方塊 108"/>
            <p:cNvSpPr txBox="1"/>
            <p:nvPr/>
          </p:nvSpPr>
          <p:spPr>
            <a:xfrm>
              <a:off x="1278743" y="2833191"/>
              <a:ext cx="1780546" cy="3163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TW" sz="1200" i="1" dirty="0" smtClean="0"/>
                <a:t>HMI </a:t>
              </a:r>
              <a:r>
                <a:rPr lang="en-US" altLang="zh-TW" sz="1200" i="1" dirty="0"/>
                <a:t>develop software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2987824" y="5104234"/>
            <a:ext cx="2057082" cy="255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09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26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5373216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da-DK" altLang="zh-TW" dirty="0">
              <a:solidFill>
                <a:srgbClr val="FFFFFF"/>
              </a:solidFill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546"/>
            <a:ext cx="8277225" cy="692150"/>
          </a:xfrm>
        </p:spPr>
        <p:txBody>
          <a:bodyPr/>
          <a:lstStyle/>
          <a:p>
            <a:r>
              <a:rPr lang="ru-RU" altLang="zh-TW" dirty="0" smtClean="0"/>
              <a:t>Основные возможности</a:t>
            </a:r>
            <a:endParaRPr lang="zh-TW" altLang="en-US" dirty="0"/>
          </a:p>
        </p:txBody>
      </p:sp>
      <p:pic>
        <p:nvPicPr>
          <p:cNvPr id="4" name="Picture 2" descr="C:\Users\mandy.chen\Dropbox\Advantech_Mandy\png素材\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608" y="1484785"/>
            <a:ext cx="7953848" cy="3888432"/>
          </a:xfrm>
          <a:prstGeom prst="rect">
            <a:avLst/>
          </a:prstGeom>
          <a:noFill/>
        </p:spPr>
      </p:pic>
      <p:pic>
        <p:nvPicPr>
          <p:cNvPr id="1031" name="Picture 7" descr="C:\Users\wilson.dai\AppData\Local\Temp\SNAGHTML371ad1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717032"/>
            <a:ext cx="3290713" cy="2202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9764" y="5824336"/>
            <a:ext cx="1817712" cy="46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953" y="4864009"/>
            <a:ext cx="653223" cy="65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737" y="4437112"/>
            <a:ext cx="653223" cy="65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841" y="4647985"/>
            <a:ext cx="653223" cy="65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群組 4"/>
          <p:cNvGrpSpPr/>
          <p:nvPr/>
        </p:nvGrpSpPr>
        <p:grpSpPr>
          <a:xfrm>
            <a:off x="2339752" y="1040133"/>
            <a:ext cx="1627581" cy="516659"/>
            <a:chOff x="2339752" y="1040133"/>
            <a:chExt cx="1627581" cy="516659"/>
          </a:xfrm>
        </p:grpSpPr>
        <p:pic>
          <p:nvPicPr>
            <p:cNvPr id="18" name="Picture 1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8475" y="1040133"/>
              <a:ext cx="518858" cy="510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2339752" y="1249015"/>
              <a:ext cx="141957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1400" dirty="0" smtClean="0"/>
                <a:t>Cost effective</a:t>
              </a:r>
              <a:endParaRPr lang="zh-TW" altLang="en-US" sz="1400" dirty="0"/>
            </a:p>
          </p:txBody>
        </p:sp>
      </p:grpSp>
      <p:grpSp>
        <p:nvGrpSpPr>
          <p:cNvPr id="7" name="群組 6"/>
          <p:cNvGrpSpPr/>
          <p:nvPr/>
        </p:nvGrpSpPr>
        <p:grpSpPr>
          <a:xfrm>
            <a:off x="2606959" y="2462868"/>
            <a:ext cx="3477209" cy="510211"/>
            <a:chOff x="4502611" y="1341550"/>
            <a:chExt cx="3477209" cy="510211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2611" y="1341550"/>
              <a:ext cx="510211" cy="510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5004048" y="1537047"/>
              <a:ext cx="297577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zh-TW" sz="1400" dirty="0" smtClean="0"/>
                <a:t>Более</a:t>
              </a:r>
              <a:r>
                <a:rPr lang="en-US" altLang="zh-TW" sz="1400" dirty="0" smtClean="0"/>
                <a:t> </a:t>
              </a:r>
              <a:r>
                <a:rPr lang="en-US" altLang="zh-TW" sz="1400" dirty="0"/>
                <a:t>50 </a:t>
              </a:r>
              <a:r>
                <a:rPr lang="ru-RU" altLang="zh-TW" sz="1400" dirty="0" smtClean="0"/>
                <a:t>типов экранных объектов</a:t>
              </a:r>
              <a:r>
                <a:rPr lang="en-US" altLang="zh-TW" sz="1400" dirty="0" smtClean="0"/>
                <a:t> </a:t>
              </a:r>
              <a:endParaRPr lang="zh-TW" altLang="en-US" sz="1400" dirty="0"/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3861048" y="1700808"/>
            <a:ext cx="3591272" cy="510211"/>
            <a:chOff x="3707904" y="1772816"/>
            <a:chExt cx="3591272" cy="510211"/>
          </a:xfrm>
        </p:grpSpPr>
        <p:pic>
          <p:nvPicPr>
            <p:cNvPr id="17" name="Picture 1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7904" y="1772816"/>
              <a:ext cx="501564" cy="510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4221088" y="1972561"/>
              <a:ext cx="30780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zh-TW" sz="1400" dirty="0" smtClean="0"/>
                <a:t>До 16 </a:t>
              </a:r>
              <a:r>
                <a:rPr lang="ru-RU" altLang="zh-TW" sz="1400" dirty="0" err="1" smtClean="0"/>
                <a:t>линков</a:t>
              </a:r>
              <a:r>
                <a:rPr lang="ru-RU" altLang="zh-TW" sz="1400" dirty="0" smtClean="0"/>
                <a:t> на проект</a:t>
              </a:r>
              <a:endParaRPr lang="zh-TW" altLang="en-US" sz="1400" dirty="0"/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3185620" y="2060848"/>
            <a:ext cx="3474612" cy="510211"/>
            <a:chOff x="2852455" y="2126701"/>
            <a:chExt cx="3474612" cy="510211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2455" y="2126701"/>
              <a:ext cx="510211" cy="510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3326138" y="2329135"/>
              <a:ext cx="30009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zh-TW" sz="1400" dirty="0" smtClean="0"/>
                <a:t>Без ограничений на внутренние теги</a:t>
              </a:r>
              <a:r>
                <a:rPr lang="en-US" altLang="zh-TW" sz="1400" dirty="0" smtClean="0"/>
                <a:t> </a:t>
              </a:r>
              <a:endParaRPr lang="zh-TW" altLang="en-US" sz="1400" dirty="0"/>
            </a:p>
          </p:txBody>
        </p:sp>
      </p:grpSp>
      <p:grpSp>
        <p:nvGrpSpPr>
          <p:cNvPr id="28" name="群組 27"/>
          <p:cNvGrpSpPr/>
          <p:nvPr/>
        </p:nvGrpSpPr>
        <p:grpSpPr>
          <a:xfrm>
            <a:off x="2047402" y="2852936"/>
            <a:ext cx="4756846" cy="510211"/>
            <a:chOff x="1613517" y="2996952"/>
            <a:chExt cx="4756846" cy="510211"/>
          </a:xfrm>
        </p:grpSpPr>
        <p:pic>
          <p:nvPicPr>
            <p:cNvPr id="15" name="Picture 6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3517" y="2996952"/>
              <a:ext cx="510211" cy="510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2123728" y="3193231"/>
              <a:ext cx="424663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zh-TW" sz="1400" dirty="0" smtClean="0"/>
                <a:t>Поддержка более</a:t>
              </a:r>
              <a:r>
                <a:rPr lang="en-US" altLang="zh-TW" sz="1400" dirty="0" smtClean="0"/>
                <a:t> </a:t>
              </a:r>
              <a:r>
                <a:rPr lang="en-US" altLang="zh-TW" sz="1400" dirty="0"/>
                <a:t>350 </a:t>
              </a:r>
              <a:r>
                <a:rPr lang="ru-RU" altLang="zh-TW" sz="1400" dirty="0" smtClean="0"/>
                <a:t>различных </a:t>
              </a:r>
              <a:r>
                <a:rPr lang="en-US" altLang="zh-TW" sz="1400" dirty="0" smtClean="0"/>
                <a:t>PLC</a:t>
              </a:r>
              <a:endParaRPr lang="zh-TW" altLang="en-US" sz="1400" dirty="0"/>
            </a:p>
          </p:txBody>
        </p:sp>
      </p:grpSp>
      <p:grpSp>
        <p:nvGrpSpPr>
          <p:cNvPr id="30" name="群組 29"/>
          <p:cNvGrpSpPr/>
          <p:nvPr/>
        </p:nvGrpSpPr>
        <p:grpSpPr>
          <a:xfrm>
            <a:off x="4502965" y="1249596"/>
            <a:ext cx="4389515" cy="520825"/>
            <a:chOff x="2189581" y="2420888"/>
            <a:chExt cx="4389515" cy="520825"/>
          </a:xfrm>
        </p:grpSpPr>
        <p:pic>
          <p:nvPicPr>
            <p:cNvPr id="16" name="Picture 7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9581" y="2431502"/>
              <a:ext cx="510211" cy="510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2699792" y="2420888"/>
              <a:ext cx="38793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zh-TW" sz="1400" dirty="0" smtClean="0"/>
                <a:t>Сбор данных, тревоги, рецепты, тренды</a:t>
              </a:r>
              <a:endParaRPr lang="zh-TW" altLang="en-US" sz="1400" dirty="0"/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2123728" y="3501008"/>
            <a:ext cx="3960440" cy="509207"/>
            <a:chOff x="1979712" y="3639873"/>
            <a:chExt cx="3960440" cy="509207"/>
          </a:xfrm>
        </p:grpSpPr>
        <p:pic>
          <p:nvPicPr>
            <p:cNvPr id="19" name="Picture 1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9712" y="3639873"/>
              <a:ext cx="509207" cy="509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2540603" y="3639873"/>
              <a:ext cx="339954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altLang="zh-TW" sz="1400" dirty="0" smtClean="0"/>
                <a:t>До</a:t>
              </a:r>
              <a:r>
                <a:rPr lang="en-US" altLang="zh-TW" sz="1400" dirty="0" smtClean="0"/>
                <a:t> 128</a:t>
              </a:r>
              <a:r>
                <a:rPr lang="ru-RU" altLang="zh-TW" sz="1400" dirty="0" smtClean="0"/>
                <a:t> источников данных на проект</a:t>
              </a:r>
              <a:r>
                <a:rPr lang="en-US" altLang="zh-TW" sz="1400" dirty="0" smtClean="0"/>
                <a:t> </a:t>
              </a:r>
              <a:endParaRPr lang="zh-TW" altLang="en-US" sz="1400" dirty="0"/>
            </a:p>
          </p:txBody>
        </p:sp>
      </p:grpSp>
      <p:grpSp>
        <p:nvGrpSpPr>
          <p:cNvPr id="34" name="群組 33"/>
          <p:cNvGrpSpPr/>
          <p:nvPr/>
        </p:nvGrpSpPr>
        <p:grpSpPr>
          <a:xfrm>
            <a:off x="2843808" y="3933056"/>
            <a:ext cx="3096344" cy="528952"/>
            <a:chOff x="2627784" y="3985319"/>
            <a:chExt cx="3096344" cy="528952"/>
          </a:xfrm>
        </p:grpSpPr>
        <p:pic>
          <p:nvPicPr>
            <p:cNvPr id="20" name="Picture 13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4005064"/>
              <a:ext cx="509207" cy="509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矩形 32"/>
            <p:cNvSpPr/>
            <p:nvPr/>
          </p:nvSpPr>
          <p:spPr>
            <a:xfrm>
              <a:off x="3131840" y="3985319"/>
              <a:ext cx="259228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1400" dirty="0" smtClean="0"/>
                <a:t>64 </a:t>
              </a:r>
              <a:r>
                <a:rPr lang="ru-RU" altLang="zh-TW" sz="1400" dirty="0" smtClean="0"/>
                <a:t>блока аналоговых/ цифровых тревог</a:t>
              </a:r>
              <a:endParaRPr lang="zh-TW" altLang="en-US" sz="1400" dirty="0"/>
            </a:p>
          </p:txBody>
        </p:sp>
      </p:grpSp>
      <p:sp>
        <p:nvSpPr>
          <p:cNvPr id="35" name="文字方塊 34"/>
          <p:cNvSpPr txBox="1"/>
          <p:nvPr/>
        </p:nvSpPr>
        <p:spPr>
          <a:xfrm>
            <a:off x="51847" y="4911552"/>
            <a:ext cx="7641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i="1" dirty="0" smtClean="0">
                <a:solidFill>
                  <a:srgbClr val="FF0000"/>
                </a:solidFill>
              </a:rPr>
              <a:t>New</a:t>
            </a:r>
            <a:endParaRPr lang="zh-TW" altLang="en-US" sz="2400" b="1" i="1" dirty="0">
              <a:solidFill>
                <a:srgbClr val="FF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7750" y="5399419"/>
            <a:ext cx="49054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zh-TW" b="1" i="1" dirty="0" smtClean="0">
                <a:solidFill>
                  <a:srgbClr val="3333FF"/>
                </a:solidFill>
              </a:rPr>
              <a:t>До </a:t>
            </a:r>
            <a:r>
              <a:rPr lang="en-US" altLang="zh-TW" b="1" i="1" dirty="0" smtClean="0">
                <a:solidFill>
                  <a:srgbClr val="3333FF"/>
                </a:solidFill>
              </a:rPr>
              <a:t>4 </a:t>
            </a:r>
            <a:r>
              <a:rPr lang="en-US" altLang="zh-TW" b="1" i="1" dirty="0" smtClean="0">
                <a:solidFill>
                  <a:srgbClr val="3333FF"/>
                </a:solidFill>
              </a:rPr>
              <a:t>USB </a:t>
            </a:r>
            <a:r>
              <a:rPr lang="ru-RU" altLang="zh-TW" b="1" i="1" dirty="0" smtClean="0">
                <a:solidFill>
                  <a:srgbClr val="3333FF"/>
                </a:solidFill>
              </a:rPr>
              <a:t>камер</a:t>
            </a:r>
            <a:endParaRPr lang="en-US" altLang="zh-TW" b="1" i="1" dirty="0" smtClean="0">
              <a:solidFill>
                <a:srgbClr val="3333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zh-TW" b="1" i="1" dirty="0" smtClean="0">
                <a:solidFill>
                  <a:srgbClr val="3333FF"/>
                </a:solidFill>
              </a:rPr>
              <a:t>Печать средствами </a:t>
            </a:r>
            <a:r>
              <a:rPr lang="en-US" altLang="zh-TW" b="1" i="1" dirty="0" smtClean="0">
                <a:solidFill>
                  <a:srgbClr val="3333FF"/>
                </a:solidFill>
              </a:rPr>
              <a:t>Windows</a:t>
            </a:r>
            <a:endParaRPr lang="en-US" altLang="zh-TW" b="1" i="1" dirty="0" smtClean="0">
              <a:solidFill>
                <a:srgbClr val="3333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zh-TW" b="1" i="1" dirty="0" smtClean="0">
                <a:solidFill>
                  <a:srgbClr val="3333FF"/>
                </a:solidFill>
              </a:rPr>
              <a:t>Вызов внешних приложений и расписаний</a:t>
            </a:r>
            <a:endParaRPr lang="en-US" altLang="zh-TW" b="1" i="1" dirty="0" smtClean="0">
              <a:solidFill>
                <a:srgbClr val="3333FF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TW" altLang="en-US" b="1" i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80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600" dirty="0" smtClean="0"/>
              <a:t>Panel Express – </a:t>
            </a:r>
            <a:r>
              <a:rPr lang="ru-RU" altLang="zh-TW" sz="3600" dirty="0" smtClean="0"/>
              <a:t>поставка</a:t>
            </a:r>
            <a:endParaRPr lang="zh-TW" altLang="en-US" sz="3600" dirty="0"/>
          </a:p>
        </p:txBody>
      </p:sp>
      <p:graphicFrame>
        <p:nvGraphicFramePr>
          <p:cNvPr id="4" name="Group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352531"/>
              </p:ext>
            </p:extLst>
          </p:nvPr>
        </p:nvGraphicFramePr>
        <p:xfrm>
          <a:off x="539553" y="1612156"/>
          <a:ext cx="8150551" cy="2286000"/>
        </p:xfrm>
        <a:graphic>
          <a:graphicData uri="http://schemas.openxmlformats.org/drawingml/2006/table">
            <a:tbl>
              <a:tblPr>
                <a:gradFill rotWithShape="1">
                  <a:gsLst>
                    <a:gs pos="0">
                      <a:srgbClr val="4F81BD">
                        <a:shade val="51000"/>
                        <a:satMod val="130000"/>
                      </a:srgbClr>
                    </a:gs>
                    <a:gs pos="80000">
                      <a:srgbClr val="4F81BD">
                        <a:shade val="93000"/>
                        <a:satMod val="130000"/>
                      </a:srgbClr>
                    </a:gs>
                    <a:gs pos="100000">
                      <a:srgbClr val="4F81BD">
                        <a:shade val="94000"/>
                        <a:satMod val="135000"/>
                      </a:srgbClr>
                    </a:gs>
                  </a:gsLst>
                  <a:lin ang="162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763751"/>
                <a:gridCol w="1136184"/>
                <a:gridCol w="1147153"/>
                <a:gridCol w="833513"/>
                <a:gridCol w="1613513"/>
                <a:gridCol w="1656437"/>
              </a:tblGrid>
              <a:tr h="130572">
                <a:tc rowSpan="2"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TW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+mn-cs"/>
                        </a:rPr>
                        <a:t>Тэги</a:t>
                      </a:r>
                      <a:endParaRPr kumimoji="1" lang="en-US" altLang="zh-TW" sz="16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TW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+mn-cs"/>
                        </a:rPr>
                        <a:t>Версия</a:t>
                      </a:r>
                      <a:endParaRPr kumimoji="1" lang="en-US" altLang="zh-TW" sz="16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TW" sz="1600" b="1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+mn-cs"/>
                        </a:rPr>
                        <a:t>Линки</a:t>
                      </a:r>
                      <a:endParaRPr kumimoji="1" lang="en-US" altLang="zh-TW" sz="16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+mn-cs"/>
                        </a:rPr>
                        <a:t>RISC (WinCE)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+mn-cs"/>
                        </a:rPr>
                        <a:t>X86 (Windows XP/</a:t>
                      </a:r>
                      <a:r>
                        <a:rPr kumimoji="1" lang="en-US" altLang="zh-TW" sz="1600" b="1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+mn-cs"/>
                        </a:rPr>
                        <a:t>XPe</a:t>
                      </a:r>
                      <a:r>
                        <a:rPr kumimoji="1" lang="en-US" altLang="zh-TW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+mn-cs"/>
                        </a:rPr>
                        <a:t>/7)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057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1" lang="en-US" altLang="zh-TW" sz="16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1" lang="en-US" altLang="zh-TW" sz="16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+mn-cs"/>
                        </a:rPr>
                        <a:t>P/N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+mn-cs"/>
                        </a:rPr>
                        <a:t>P/N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 rowSpan="3"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TW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+mn-cs"/>
                        </a:rPr>
                        <a:t>Номерная лицензия</a:t>
                      </a:r>
                      <a:endParaRPr kumimoji="1" lang="en-US" altLang="zh-TW" sz="16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300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V2.0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16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В образе</a:t>
                      </a: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968WEXP003X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mbria" pitchFamily="18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1500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V2.0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16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968WEXP015E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968WEXP015X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1" lang="en-US" altLang="zh-TW" sz="16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5000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V2.0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16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968WEXP050E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968WEXP050X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1085">
                <a:tc rowSpan="2"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USB </a:t>
                      </a:r>
                      <a:r>
                        <a:rPr kumimoji="1" lang="ru-RU" altLang="zh-TW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ключ</a:t>
                      </a:r>
                      <a:endParaRPr kumimoji="1" lang="en-US" altLang="zh-TW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ea typeface="新細明體" pitchFamily="18" charset="-12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9990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V1.2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16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-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968WEXP1USB 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108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1" lang="en-US" altLang="zh-TW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ea typeface="新細明體" pitchFamily="18" charset="-12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endParaRPr kumimoji="1" lang="en-US" altLang="zh-TW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新細明體" pitchFamily="18" charset="-120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V2.0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16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-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</a:rPr>
                        <a:t>968WEXP2USB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內容版面配置區 2"/>
          <p:cNvSpPr txBox="1">
            <a:spLocks/>
          </p:cNvSpPr>
          <p:nvPr/>
        </p:nvSpPr>
        <p:spPr>
          <a:xfrm>
            <a:off x="460504" y="3933056"/>
            <a:ext cx="8229600" cy="2376264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kern="120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kern="120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新細明體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charset="0"/>
              <a:buChar char="•"/>
              <a:defRPr kumimoji="1" lang="zh-TW" altLang="en-US" sz="1800" b="0" kern="120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新細明體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charset="0"/>
              <a:buChar char="–"/>
              <a:defRPr kumimoji="1" lang="zh-TW" altLang="en-US" sz="1400" b="0" kern="120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新細明體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charset="0"/>
              <a:buChar char="»"/>
              <a:defRPr kumimoji="1" lang="zh-TW" altLang="en-US" sz="1200" b="0" kern="120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新細明體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 smtClean="0"/>
              <a:t>*</a:t>
            </a:r>
            <a:r>
              <a:rPr lang="en-US" sz="1800" b="1" baseline="30000" dirty="0" smtClean="0"/>
              <a:t>1</a:t>
            </a:r>
            <a:r>
              <a:rPr lang="en-US" sz="1800" b="1" dirty="0" smtClean="0"/>
              <a:t> : </a:t>
            </a:r>
            <a:r>
              <a:rPr lang="ru-RU" sz="1800" b="1" dirty="0" smtClean="0"/>
              <a:t>Тэги считаются стандартно</a:t>
            </a:r>
            <a:endParaRPr lang="en-US" sz="1800" b="1" dirty="0" smtClean="0"/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ru-RU" sz="1400" i="1" dirty="0" smtClean="0"/>
              <a:t>Учитываются только переменные, обновляемые «снаружи»</a:t>
            </a:r>
            <a:endParaRPr lang="en-US" sz="1400" i="1" dirty="0" smtClean="0"/>
          </a:p>
          <a:p>
            <a:pPr marL="0" indent="0">
              <a:buNone/>
            </a:pPr>
            <a:r>
              <a:rPr lang="en-US" sz="1800" b="1" dirty="0" smtClean="0"/>
              <a:t>*</a:t>
            </a:r>
            <a:r>
              <a:rPr lang="en-US" sz="1800" b="1" baseline="30000" dirty="0" smtClean="0"/>
              <a:t>2</a:t>
            </a:r>
            <a:r>
              <a:rPr lang="en-US" sz="1800" b="1" dirty="0" smtClean="0"/>
              <a:t> : </a:t>
            </a:r>
            <a:r>
              <a:rPr lang="ru-RU" sz="1800" b="1" dirty="0" smtClean="0"/>
              <a:t>Опция дополнительных </a:t>
            </a:r>
            <a:r>
              <a:rPr lang="ru-RU" sz="1800" b="1" dirty="0" err="1" smtClean="0"/>
              <a:t>линков</a:t>
            </a:r>
            <a:endParaRPr lang="en-US" sz="1800" b="1" dirty="0" smtClean="0"/>
          </a:p>
          <a:p>
            <a:pPr marL="0" indent="0">
              <a:buNone/>
            </a:pPr>
            <a:r>
              <a:rPr lang="en-US" sz="1600" dirty="0" smtClean="0"/>
              <a:t>	</a:t>
            </a:r>
            <a:r>
              <a:rPr lang="ru-RU" sz="1400" i="1" dirty="0" smtClean="0"/>
              <a:t>По умолчанию</a:t>
            </a:r>
            <a:r>
              <a:rPr lang="en-US" sz="1400" i="1" dirty="0" smtClean="0"/>
              <a:t> </a:t>
            </a:r>
            <a:r>
              <a:rPr lang="en-US" sz="1400" i="1" dirty="0" smtClean="0"/>
              <a:t>16 </a:t>
            </a:r>
            <a:r>
              <a:rPr lang="ru-RU" sz="1400" i="1" dirty="0" err="1" smtClean="0"/>
              <a:t>линков</a:t>
            </a:r>
            <a:r>
              <a:rPr lang="en-US" sz="1400" i="1" dirty="0" smtClean="0"/>
              <a:t>; </a:t>
            </a:r>
            <a:r>
              <a:rPr lang="ru-RU" sz="1400" i="1" dirty="0" smtClean="0"/>
              <a:t>«Добавка» в каждые следующие</a:t>
            </a:r>
            <a:r>
              <a:rPr lang="en-US" sz="1400" i="1" dirty="0" smtClean="0"/>
              <a:t> </a:t>
            </a:r>
            <a:r>
              <a:rPr lang="en-US" sz="1400" i="1" dirty="0" smtClean="0"/>
              <a:t>16 </a:t>
            </a:r>
            <a:r>
              <a:rPr lang="ru-RU" sz="1400" i="1" dirty="0" err="1" smtClean="0"/>
              <a:t>линков</a:t>
            </a:r>
            <a:r>
              <a:rPr lang="ru-RU" sz="1400" i="1" dirty="0" smtClean="0"/>
              <a:t> стоит денег</a:t>
            </a:r>
            <a:r>
              <a:rPr lang="en-US" sz="1400" i="1" dirty="0" smtClean="0"/>
              <a:t>.</a:t>
            </a:r>
            <a:endParaRPr lang="en-US" sz="1400" i="1" dirty="0" smtClean="0"/>
          </a:p>
        </p:txBody>
      </p:sp>
    </p:spTree>
    <p:extLst>
      <p:ext uri="{BB962C8B-B14F-4D97-AF65-F5344CB8AC3E}">
        <p14:creationId xmlns:p14="http://schemas.microsoft.com/office/powerpoint/2010/main" val="121968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600" dirty="0"/>
              <a:t>Panel Express – </a:t>
            </a:r>
            <a:r>
              <a:rPr lang="ru-RU" altLang="zh-TW" sz="3600" dirty="0" smtClean="0"/>
              <a:t>Поддержка платформ</a:t>
            </a:r>
            <a:endParaRPr lang="zh-TW" altLang="en-US" sz="3600" dirty="0"/>
          </a:p>
        </p:txBody>
      </p:sp>
      <p:graphicFrame>
        <p:nvGraphicFramePr>
          <p:cNvPr id="4" name="Group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374051"/>
              </p:ext>
            </p:extLst>
          </p:nvPr>
        </p:nvGraphicFramePr>
        <p:xfrm>
          <a:off x="1041966" y="1196752"/>
          <a:ext cx="6696745" cy="4366632"/>
        </p:xfrm>
        <a:graphic>
          <a:graphicData uri="http://schemas.openxmlformats.org/drawingml/2006/table">
            <a:tbl>
              <a:tblPr>
                <a:gradFill rotWithShape="1">
                  <a:gsLst>
                    <a:gs pos="0">
                      <a:srgbClr val="4F81BD">
                        <a:shade val="51000"/>
                        <a:satMod val="130000"/>
                      </a:srgbClr>
                    </a:gs>
                    <a:gs pos="80000">
                      <a:srgbClr val="4F81BD">
                        <a:shade val="93000"/>
                        <a:satMod val="130000"/>
                      </a:srgbClr>
                    </a:gs>
                    <a:gs pos="100000">
                      <a:srgbClr val="4F81BD">
                        <a:shade val="94000"/>
                        <a:satMod val="135000"/>
                      </a:srgbClr>
                    </a:gs>
                  </a:gsLst>
                  <a:lin ang="162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800200"/>
                <a:gridCol w="1309003"/>
                <a:gridCol w="1315432"/>
                <a:gridCol w="1136055"/>
                <a:gridCol w="1136055"/>
              </a:tblGrid>
              <a:tr h="648072">
                <a:tc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1" lang="en-US" altLang="zh-TW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WinCE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600" b="1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Xpe</a:t>
                      </a:r>
                      <a:r>
                        <a:rPr kumimoji="1" 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/XP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Win 7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Win 8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3893">
                <a:tc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TPC-31T/61T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Developing</a:t>
                      </a:r>
                      <a:endParaRPr kumimoji="1" lang="en-US" altLang="zh-TW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1" lang="en-US" altLang="zh-TW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1" lang="en-US" altLang="zh-TW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1" lang="en-US" altLang="zh-TW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13893">
                <a:tc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WebOP-3000T</a:t>
                      </a:r>
                      <a:endParaRPr kumimoji="1" lang="en-US" altLang="zh-TW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TW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1" lang="en-US" altLang="zh-TW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1" lang="en-US" altLang="zh-TW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kumimoji="1" lang="en-US" altLang="zh-TW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138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TPC- x50 series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By Project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38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TPC- x51 series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By Project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38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TPC- x40 series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By Project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38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TPC- x71 series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By Project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  <a:endParaRPr kumimoji="1" lang="en-US" altLang="zh-TW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38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UNO-1000 series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By Project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138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UNO-2000 series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By Project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38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UNO-3000 series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By Project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38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PPC-6000 series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38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PPC-4000 series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By Project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  <a:endParaRPr kumimoji="1" lang="en-US" altLang="zh-TW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389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+mn-lt"/>
                          <a:ea typeface="新細明體" pitchFamily="18" charset="-120"/>
                          <a:cs typeface="+mn-cs"/>
                        </a:rPr>
                        <a:t>PPC-3000 series</a:t>
                      </a:r>
                      <a:endParaRPr kumimoji="1" lang="en-US" sz="16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+mn-lt"/>
                        <a:ea typeface="新細明體" pitchFamily="18" charset="-12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By Project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  <a:endParaRPr kumimoji="1" lang="en-US" altLang="zh-TW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新細明體" pitchFamily="18" charset="-120"/>
                        </a:rPr>
                        <a:t>√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99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Planning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6335674" y="960983"/>
            <a:ext cx="14766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i="1" dirty="0" smtClean="0">
                <a:solidFill>
                  <a:schemeClr val="bg1">
                    <a:lumMod val="65000"/>
                  </a:schemeClr>
                </a:solidFill>
              </a:rPr>
              <a:t>Green is available</a:t>
            </a:r>
            <a:endParaRPr lang="zh-TW" altLang="en-US" sz="1400" i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內容版面配置區 2"/>
          <p:cNvSpPr txBox="1">
            <a:spLocks/>
          </p:cNvSpPr>
          <p:nvPr/>
        </p:nvSpPr>
        <p:spPr>
          <a:xfrm>
            <a:off x="460504" y="5661248"/>
            <a:ext cx="8229600" cy="576064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kern="120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kern="120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新細明體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charset="0"/>
              <a:buChar char="•"/>
              <a:defRPr kumimoji="1" lang="zh-TW" altLang="en-US" sz="1800" b="0" kern="120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新細明體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charset="0"/>
              <a:buChar char="–"/>
              <a:defRPr kumimoji="1" lang="zh-TW" altLang="en-US" sz="1400" b="0" kern="120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新細明體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charset="0"/>
              <a:buChar char="»"/>
              <a:defRPr kumimoji="1" lang="zh-TW" altLang="en-US" sz="1200" b="0" kern="120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新細明體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 smtClean="0"/>
              <a:t>*</a:t>
            </a:r>
            <a:r>
              <a:rPr lang="en-US" sz="1800" b="1" baseline="30000" dirty="0" smtClean="0"/>
              <a:t>1</a:t>
            </a:r>
            <a:r>
              <a:rPr lang="en-US" sz="1800" b="1" dirty="0" smtClean="0"/>
              <a:t> : </a:t>
            </a:r>
            <a:r>
              <a:rPr lang="ru-RU" sz="1800" b="1" dirty="0" smtClean="0"/>
              <a:t>платформа </a:t>
            </a:r>
            <a:r>
              <a:rPr lang="en-US" sz="1800" b="1" dirty="0" smtClean="0"/>
              <a:t>WinCE</a:t>
            </a:r>
            <a:endParaRPr lang="en-US" sz="1800" b="1" dirty="0" smtClean="0"/>
          </a:p>
          <a:p>
            <a:pPr marL="0" indent="0">
              <a:buNone/>
            </a:pPr>
            <a:r>
              <a:rPr lang="en-US" sz="1400" i="1" dirty="0"/>
              <a:t> </a:t>
            </a:r>
            <a:r>
              <a:rPr lang="en-US" sz="1400" i="1" dirty="0" smtClean="0"/>
              <a:t>        Panel Express </a:t>
            </a:r>
            <a:r>
              <a:rPr lang="ru-RU" sz="1400" i="1" dirty="0" smtClean="0"/>
              <a:t>встраивается в образ согласно требованию на конкретный проект</a:t>
            </a:r>
            <a:endParaRPr lang="en-US" sz="1400" i="1" dirty="0" smtClean="0"/>
          </a:p>
        </p:txBody>
      </p:sp>
    </p:spTree>
    <p:extLst>
      <p:ext uri="{BB962C8B-B14F-4D97-AF65-F5344CB8AC3E}">
        <p14:creationId xmlns:p14="http://schemas.microsoft.com/office/powerpoint/2010/main" val="255663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13543" y="116632"/>
            <a:ext cx="8277225" cy="692150"/>
          </a:xfrm>
        </p:spPr>
        <p:txBody>
          <a:bodyPr/>
          <a:lstStyle/>
          <a:p>
            <a:r>
              <a:rPr lang="ru-RU" altLang="zh-TW" dirty="0" smtClean="0"/>
              <a:t>Пример использования</a:t>
            </a:r>
            <a:endParaRPr lang="zh-TW" altLang="en-US" dirty="0"/>
          </a:p>
        </p:txBody>
      </p:sp>
      <p:grpSp>
        <p:nvGrpSpPr>
          <p:cNvPr id="4" name="群組 3"/>
          <p:cNvGrpSpPr/>
          <p:nvPr/>
        </p:nvGrpSpPr>
        <p:grpSpPr>
          <a:xfrm>
            <a:off x="1234414" y="1988840"/>
            <a:ext cx="7806324" cy="3850754"/>
            <a:chOff x="1163150" y="2420888"/>
            <a:chExt cx="7806324" cy="3850754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3150" y="2420888"/>
              <a:ext cx="7802182" cy="385075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7380312" y="3488768"/>
              <a:ext cx="1589162" cy="197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" name="群組 6"/>
          <p:cNvGrpSpPr/>
          <p:nvPr/>
        </p:nvGrpSpPr>
        <p:grpSpPr>
          <a:xfrm>
            <a:off x="323528" y="980728"/>
            <a:ext cx="6092824" cy="1274972"/>
            <a:chOff x="351384" y="1684181"/>
            <a:chExt cx="6092824" cy="1274972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384" y="1684181"/>
              <a:ext cx="1772344" cy="12716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2" y="1684181"/>
              <a:ext cx="4104456" cy="1274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9512" y="5877272"/>
            <a:ext cx="8147248" cy="434999"/>
          </a:xfrm>
        </p:spPr>
        <p:txBody>
          <a:bodyPr/>
          <a:lstStyle/>
          <a:p>
            <a:pPr marL="0" indent="0">
              <a:buNone/>
            </a:pPr>
            <a:r>
              <a:rPr lang="ru-RU" altLang="zh-TW" sz="2000" dirty="0" smtClean="0"/>
              <a:t>Цех по производству текстильной основы </a:t>
            </a:r>
            <a:r>
              <a:rPr lang="ru-RU" altLang="zh-TW" sz="2000" dirty="0" err="1" smtClean="0"/>
              <a:t>фибергласса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7311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trea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tream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5000"/>
          </a:schemeClr>
        </a:solidFill>
      </a:spPr>
      <a:bodyPr rtlCol="0" anchor="ctr"/>
      <a:lstStyle>
        <a:defPPr algn="ctr">
          <a:defRPr dirty="0" smtClean="0"/>
        </a:defPPr>
      </a:lstStyle>
      <a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Strea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63</TotalTime>
  <Words>418</Words>
  <Application>Microsoft Office PowerPoint</Application>
  <PresentationFormat>Экран (4:3)</PresentationFormat>
  <Paragraphs>155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Default Theme</vt:lpstr>
      <vt:lpstr>1_Stream</vt:lpstr>
      <vt:lpstr>2_Stream</vt:lpstr>
      <vt:lpstr>3_Stream</vt:lpstr>
      <vt:lpstr>Мини SCADA для всех Windows</vt:lpstr>
      <vt:lpstr>Что такое Panel Express ?</vt:lpstr>
      <vt:lpstr>Основные возможности</vt:lpstr>
      <vt:lpstr>Panel Express – поставка</vt:lpstr>
      <vt:lpstr>Panel Express – Поддержка платформ</vt:lpstr>
      <vt:lpstr>Пример использования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研華人機介面(HMI)軟硬兼備的 全方位自動化產業解決方案</dc:title>
  <dc:creator>Wilson.Dai</dc:creator>
  <cp:lastModifiedBy>Alexander Lifanov</cp:lastModifiedBy>
  <cp:revision>9</cp:revision>
  <dcterms:created xsi:type="dcterms:W3CDTF">2013-10-24T15:47:06Z</dcterms:created>
  <dcterms:modified xsi:type="dcterms:W3CDTF">2013-12-05T10:35:46Z</dcterms:modified>
</cp:coreProperties>
</file>