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4" r:id="rId3"/>
    <p:sldMasterId id="2147489156" r:id="rId4"/>
    <p:sldMasterId id="2147489168" r:id="rId5"/>
    <p:sldMasterId id="2147489180" r:id="rId6"/>
    <p:sldMasterId id="2147489204" r:id="rId7"/>
    <p:sldMasterId id="2147489216" r:id="rId8"/>
  </p:sldMasterIdLst>
  <p:notesMasterIdLst>
    <p:notesMasterId r:id="rId31"/>
  </p:notesMasterIdLst>
  <p:handoutMasterIdLst>
    <p:handoutMasterId r:id="rId32"/>
  </p:handoutMasterIdLst>
  <p:sldIdLst>
    <p:sldId id="652" r:id="rId9"/>
    <p:sldId id="755" r:id="rId10"/>
    <p:sldId id="800" r:id="rId11"/>
    <p:sldId id="789" r:id="rId12"/>
    <p:sldId id="785" r:id="rId13"/>
    <p:sldId id="786" r:id="rId14"/>
    <p:sldId id="816" r:id="rId15"/>
    <p:sldId id="817" r:id="rId16"/>
    <p:sldId id="818" r:id="rId17"/>
    <p:sldId id="801" r:id="rId18"/>
    <p:sldId id="819" r:id="rId19"/>
    <p:sldId id="804" r:id="rId20"/>
    <p:sldId id="803" r:id="rId21"/>
    <p:sldId id="822" r:id="rId22"/>
    <p:sldId id="823" r:id="rId23"/>
    <p:sldId id="824" r:id="rId24"/>
    <p:sldId id="814" r:id="rId25"/>
    <p:sldId id="820" r:id="rId26"/>
    <p:sldId id="815" r:id="rId27"/>
    <p:sldId id="812" r:id="rId28"/>
    <p:sldId id="813" r:id="rId29"/>
    <p:sldId id="811" r:id="rId30"/>
  </p:sldIdLst>
  <p:sldSz cx="9144000" cy="6858000" type="screen4x3"/>
  <p:notesSz cx="6807200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000048"/>
    <a:srgbClr val="7889D7"/>
    <a:srgbClr val="0000A4"/>
    <a:srgbClr val="D0D8E8"/>
    <a:srgbClr val="E9EDF4"/>
    <a:srgbClr val="7889FB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3" autoAdjust="0"/>
    <p:restoredTop sz="86856" autoAdjust="0"/>
  </p:normalViewPr>
  <p:slideViewPr>
    <p:cSldViewPr>
      <p:cViewPr varScale="1">
        <p:scale>
          <a:sx n="64" d="100"/>
          <a:sy n="64" d="100"/>
        </p:scale>
        <p:origin x="-1074" y="-90"/>
      </p:cViewPr>
      <p:guideLst>
        <p:guide orient="horz" pos="218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84" y="-114"/>
      </p:cViewPr>
      <p:guideLst>
        <p:guide orient="horz" pos="3130"/>
        <p:guide pos="2144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t" anchorCtr="0" compatLnSpc="1">
            <a:prstTxWarp prst="textNoShape">
              <a:avLst/>
            </a:prstTxWarp>
          </a:bodyPr>
          <a:lstStyle>
            <a:lvl1pPr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t" anchorCtr="0" compatLnSpc="1">
            <a:prstTxWarp prst="textNoShape">
              <a:avLst/>
            </a:prstTxWarp>
          </a:bodyPr>
          <a:lstStyle>
            <a:lvl1pPr algn="r"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b" anchorCtr="0" compatLnSpc="1">
            <a:prstTxWarp prst="textNoShape">
              <a:avLst/>
            </a:prstTxWarp>
          </a:bodyPr>
          <a:lstStyle>
            <a:lvl1pPr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b" anchorCtr="0" compatLnSpc="1">
            <a:prstTxWarp prst="textNoShape">
              <a:avLst/>
            </a:prstTxWarp>
          </a:bodyPr>
          <a:lstStyle>
            <a:lvl1pPr algn="r" defTabSz="955575">
              <a:defRPr sz="1300"/>
            </a:lvl1pPr>
          </a:lstStyle>
          <a:p>
            <a:pPr>
              <a:defRPr/>
            </a:pPr>
            <a:fld id="{04B7ADE5-B5B7-478C-B8C8-6EF21F3C530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5335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t" anchorCtr="0" compatLnSpc="1">
            <a:prstTxWarp prst="textNoShape">
              <a:avLst/>
            </a:prstTxWarp>
          </a:bodyPr>
          <a:lstStyle>
            <a:lvl1pPr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t" anchorCtr="0" compatLnSpc="1">
            <a:prstTxWarp prst="textNoShape">
              <a:avLst/>
            </a:prstTxWarp>
          </a:bodyPr>
          <a:lstStyle>
            <a:lvl1pPr algn="r"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887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1225"/>
            <a:ext cx="499427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b" anchorCtr="0" compatLnSpc="1">
            <a:prstTxWarp prst="textNoShape">
              <a:avLst/>
            </a:prstTxWarp>
          </a:bodyPr>
          <a:lstStyle>
            <a:lvl1pPr defTabSz="955575">
              <a:defRPr sz="13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80" tIns="47840" rIns="95680" bIns="47840" numCol="1" anchor="b" anchorCtr="0" compatLnSpc="1">
            <a:prstTxWarp prst="textNoShape">
              <a:avLst/>
            </a:prstTxWarp>
          </a:bodyPr>
          <a:lstStyle>
            <a:lvl1pPr algn="r" defTabSz="955575">
              <a:defRPr sz="1300"/>
            </a:lvl1pPr>
          </a:lstStyle>
          <a:p>
            <a:pPr>
              <a:defRPr/>
            </a:pPr>
            <a:fld id="{C856DC92-0068-47FE-8D2A-08140F02615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0913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4088"/>
            <a:fld id="{2908687B-DEF6-418B-9441-B4D013386EE7}" type="slidenum">
              <a:rPr lang="en-US" altLang="zh-TW" smtClean="0"/>
              <a:pPr defTabSz="954088"/>
              <a:t>1</a:t>
            </a:fld>
            <a:endParaRPr lang="en-US" altLang="zh-TW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11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12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13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865C-A3E0-4C11-9F7C-6A6E63C92F84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865C-A3E0-4C11-9F7C-6A6E63C92F84}" type="slidenum">
              <a:rPr lang="zh-TW" altLang="en-US" smtClean="0"/>
              <a:pPr/>
              <a:t>15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920750" y="746125"/>
            <a:ext cx="4965700" cy="3725863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04865C-A3E0-4C11-9F7C-6A6E63C92F84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17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18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19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20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3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21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22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18F500B3-7BEE-4F0E-9B35-0504EC03FF20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4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/>
        <p:txBody>
          <a:bodyPr/>
          <a:lstStyle/>
          <a:p>
            <a:pPr>
              <a:lnSpc>
                <a:spcPct val="80000"/>
              </a:lnSpc>
            </a:pPr>
            <a:endParaRPr lang="en-US" altLang="zh-TW" sz="1100" smtClean="0"/>
          </a:p>
        </p:txBody>
      </p:sp>
      <p:sp>
        <p:nvSpPr>
          <p:cNvPr id="62469" name="Rectangle 7"/>
          <p:cNvSpPr txBox="1">
            <a:spLocks noGrp="1" noChangeArrowheads="1"/>
          </p:cNvSpPr>
          <p:nvPr/>
        </p:nvSpPr>
        <p:spPr bwMode="auto">
          <a:xfrm>
            <a:off x="3855838" y="9440646"/>
            <a:ext cx="2949787" cy="49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5" tIns="45688" rIns="91375" bIns="45688" anchor="b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algn="r" eaLnBrk="1" hangingPunct="1"/>
            <a:fld id="{90D5DE4E-649A-44A5-B3F7-92B060BFEBD3}" type="slidenum">
              <a:rPr lang="zh-TW" altLang="en-US" sz="1200" smtClean="0">
                <a:solidFill>
                  <a:prstClr val="black"/>
                </a:solidFill>
              </a:rPr>
              <a:pPr algn="r" eaLnBrk="1" hangingPunct="1"/>
              <a:t>4</a:t>
            </a:fld>
            <a:endParaRPr lang="en-US" altLang="zh-TW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9151330A-9887-42A1-9F71-C9FBA2065B55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5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TW" smtClean="0">
              <a:solidFill>
                <a:srgbClr val="3333FF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899F61AA-5BD4-471B-BD32-CB40E6785EA8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6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TW" smtClean="0">
              <a:solidFill>
                <a:srgbClr val="3333FF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899F61AA-5BD4-471B-BD32-CB40E6785EA8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7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TW" smtClean="0">
              <a:solidFill>
                <a:srgbClr val="3333FF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899F61AA-5BD4-471B-BD32-CB40E6785EA8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8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TW" smtClean="0">
              <a:solidFill>
                <a:srgbClr val="3333FF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899F61AA-5BD4-471B-BD32-CB40E6785EA8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9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10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39850" y="1052513"/>
            <a:ext cx="7804150" cy="192087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altLang="zh-TW"/>
              <a:t>Title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79750" y="3132138"/>
            <a:ext cx="4495800" cy="1981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</p:cSld>
  <p:clrMapOvr>
    <a:masterClrMapping/>
  </p:clrMapOvr>
  <p:transition advTm="5000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advTm="5000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63" y="1295400"/>
            <a:ext cx="397827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30738" y="1295400"/>
            <a:ext cx="3979862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5000"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advTm="5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advTm="5000"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97650" y="322263"/>
            <a:ext cx="2039938" cy="56515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74663" y="322263"/>
            <a:ext cx="5970587" cy="56515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  <p:transition advTm="5000"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65C9026-E12A-40FC-818E-DD880A6F49D7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029C0CF-F78C-493F-A00A-1CBA0FA178F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322037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66056" cy="691200"/>
          </a:xfrm>
        </p:spPr>
        <p:txBody>
          <a:bodyPr/>
          <a:lstStyle>
            <a:lvl1pPr>
              <a:defRPr>
                <a:latin typeface="Arial" pitchFamily="34" charset="0"/>
                <a:ea typeface="Arial Unicode MS" pitchFamily="34" charset="-12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61296"/>
            <a:ext cx="8229600" cy="4932000"/>
          </a:xfrm>
        </p:spPr>
        <p:txBody>
          <a:bodyPr/>
          <a:lstStyle>
            <a:lvl1pPr>
              <a:defRPr kumimoji="1" lang="zh-TW" altLang="en-US" sz="2400" b="1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49CF929-7F94-45F8-AA02-9ED2A26E2B1B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014B826-ECB1-4DE3-A1D0-3DB881821C9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854021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6B17FA11-55C7-4488-A131-C5341F87223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5A5483F5-2E14-4D72-8D17-916EBD3D1BB7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90962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A540A6D-F18A-46F9-A588-5E1F627EA6C4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DBF1CAD0-C0E1-4545-BB6D-2C652AFFD3F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214202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817F2701-DCAE-4FAF-A19B-2C95A46590B8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F951A664-E73F-416C-B66E-C00046C3AAE0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37161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623696E-D940-450C-A339-C1C96671523E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9611783C-37AD-4D9D-AEAD-CBC1837B47E8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537996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3A5E604-ED18-4B65-8FB0-147C688F93E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81EDE47-A71F-4681-876A-1DDB0742227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097085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A3EFD128-4437-41DF-BE4A-10736A49AC52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0ACC52D-DE9A-46C3-A001-32612EA1B411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888924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C97B753-337D-45B4-81EC-C2D8BD47F105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05D2B1E-EA5F-4C1B-9064-64D0E06007AB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624096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5FA872B-A57B-4E84-B67B-6A8E3B1DB1CD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70D1DEA-5D7D-4B10-9DE2-13EEFC55EA6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10018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AB99B6D-391E-412B-A610-C091DB651FDA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5C9CACD-60ED-4E5E-9D81-F903A32C143E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449348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65C9026-E12A-40FC-818E-DD880A6F49D7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029C0CF-F78C-493F-A00A-1CBA0FA178F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20215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66056" cy="691200"/>
          </a:xfrm>
        </p:spPr>
        <p:txBody>
          <a:bodyPr/>
          <a:lstStyle>
            <a:lvl1pPr>
              <a:defRPr>
                <a:latin typeface="Arial" pitchFamily="34" charset="0"/>
                <a:ea typeface="Arial Unicode MS" pitchFamily="34" charset="-12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61296"/>
            <a:ext cx="8229600" cy="4932000"/>
          </a:xfrm>
        </p:spPr>
        <p:txBody>
          <a:bodyPr/>
          <a:lstStyle>
            <a:lvl1pPr>
              <a:defRPr kumimoji="1" lang="zh-TW" altLang="en-US" sz="2400" b="1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49CF929-7F94-45F8-AA02-9ED2A26E2B1B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014B826-ECB1-4DE3-A1D0-3DB881821C9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654325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6B17FA11-55C7-4488-A131-C5341F87223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5A5483F5-2E14-4D72-8D17-916EBD3D1BB7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89131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A540A6D-F18A-46F9-A588-5E1F627EA6C4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DBF1CAD0-C0E1-4545-BB6D-2C652AFFD3F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834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817F2701-DCAE-4FAF-A19B-2C95A46590B8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F951A664-E73F-416C-B66E-C00046C3AAE0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782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623696E-D940-450C-A339-C1C96671523E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9611783C-37AD-4D9D-AEAD-CBC1837B47E8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33488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3A5E604-ED18-4B65-8FB0-147C688F93E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81EDE47-A71F-4681-876A-1DDB0742227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573114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A3EFD128-4437-41DF-BE4A-10736A49AC52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0ACC52D-DE9A-46C3-A001-32612EA1B411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8244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C97B753-337D-45B4-81EC-C2D8BD47F105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05D2B1E-EA5F-4C1B-9064-64D0E06007AB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767879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5FA872B-A57B-4E84-B67B-6A8E3B1DB1CD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70D1DEA-5D7D-4B10-9DE2-13EEFC55EA6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32145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AB99B6D-391E-412B-A610-C091DB651FDA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5C9CACD-60ED-4E5E-9D81-F903A32C143E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277399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65C9026-E12A-40FC-818E-DD880A6F49D7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029C0CF-F78C-493F-A00A-1CBA0FA178F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013948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66056" cy="691200"/>
          </a:xfrm>
        </p:spPr>
        <p:txBody>
          <a:bodyPr/>
          <a:lstStyle>
            <a:lvl1pPr>
              <a:defRPr>
                <a:latin typeface="Arial" pitchFamily="34" charset="0"/>
                <a:ea typeface="Arial Unicode MS" pitchFamily="34" charset="-12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61296"/>
            <a:ext cx="8229600" cy="4932000"/>
          </a:xfrm>
        </p:spPr>
        <p:txBody>
          <a:bodyPr/>
          <a:lstStyle>
            <a:lvl1pPr>
              <a:defRPr kumimoji="1" lang="zh-TW" altLang="en-US" sz="2400" b="1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49CF929-7F94-45F8-AA02-9ED2A26E2B1B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014B826-ECB1-4DE3-A1D0-3DB881821C9D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798456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6B17FA11-55C7-4488-A131-C5341F87223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5A5483F5-2E14-4D72-8D17-916EBD3D1BB7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1997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A540A6D-F18A-46F9-A588-5E1F627EA6C4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DBF1CAD0-C0E1-4545-BB6D-2C652AFFD3F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0429209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817F2701-DCAE-4FAF-A19B-2C95A46590B8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F951A664-E73F-416C-B66E-C00046C3AAE0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5056397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623696E-D940-450C-A339-C1C96671523E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9611783C-37AD-4D9D-AEAD-CBC1837B47E8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868552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3A5E604-ED18-4B65-8FB0-147C688F93EF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81EDE47-A71F-4681-876A-1DDB0742227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037421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A3EFD128-4437-41DF-BE4A-10736A49AC52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0ACC52D-DE9A-46C3-A001-32612EA1B411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75442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C97B753-337D-45B4-81EC-C2D8BD47F105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05D2B1E-EA5F-4C1B-9064-64D0E06007AB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44163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E5FA872B-A57B-4E84-B67B-6A8E3B1DB1CD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70D1DEA-5D7D-4B10-9DE2-13EEFC55EA6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35097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CAB99B6D-391E-412B-A610-C091DB651FDA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5C9CACD-60ED-4E5E-9D81-F903A32C143E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4656769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4690747-748D-4F2A-A58E-6CEC257AEE39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135C06E-0362-43DD-AD9F-18516B0015D4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81394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66056" cy="691200"/>
          </a:xfrm>
        </p:spPr>
        <p:txBody>
          <a:bodyPr/>
          <a:lstStyle>
            <a:lvl1pPr>
              <a:defRPr>
                <a:latin typeface="Arial" pitchFamily="34" charset="0"/>
                <a:ea typeface="Arial Unicode MS" pitchFamily="34" charset="-120"/>
                <a:cs typeface="Arial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161296"/>
            <a:ext cx="8229600" cy="4932000"/>
          </a:xfrm>
        </p:spPr>
        <p:txBody>
          <a:bodyPr/>
          <a:lstStyle>
            <a:lvl1pPr>
              <a:defRPr kumimoji="1" lang="zh-TW" altLang="en-US" sz="2400" b="1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73985213-DACD-4695-8395-03E596F234DC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89390D8-0FD1-4C74-A609-6F6E12421CF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01018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9F0238C4-243E-49BD-A72D-027499436723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2EA2AC2B-238E-47DC-87D0-E69D7530134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505918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383E11B-B833-420E-8CE8-95E4609328B0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DC894BC-BA39-45EA-9E08-332C01E47D1E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2498733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26EC1FA0-730F-48B6-81CD-3972D10068B5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40F8D89-0785-45F3-9030-F6E13DDC9CB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757896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873D8D4-9218-4389-A7D2-DC2271FB2F5B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79040FB3-3668-438F-AD1E-AAEBD78DC67C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6736316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4EC45810-06BA-4D05-AC1C-5EA41C057D24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AF7A148-C073-4639-B5E5-F2F576B295F4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8503213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6B01B381-4B65-42F7-8923-2ED18F8A20A9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4A31A47-7389-414F-91F2-B1230A905334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147817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1BB29CEF-5E33-440B-8D2C-063C4200767E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04821ECD-D69F-4F4F-A278-1C821F9A9CE9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48896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BE3FFABD-0D90-4C4E-AA2C-1EB752423C7E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A93D0DA-95DB-444D-9FE8-0510C43E6E8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37056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358CFEEB-A828-440D-8BDD-3372C83AC301}" type="datetimeFigureOut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2013/10/8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>
                <a:latin typeface="Calibri" pitchFamily="34" charset="0"/>
              </a:defRPr>
            </a:lvl1pPr>
          </a:lstStyle>
          <a:p>
            <a:fld id="{63F2FAEF-A174-4D76-B126-6D90522CAC36}" type="slidenum">
              <a:rPr lang="zh-TW" altLang="en-US" smtClean="0">
                <a:solidFill>
                  <a:prstClr val="black"/>
                </a:solidFill>
                <a:ea typeface="新細明體" charset="-120"/>
              </a:rPr>
              <a:pPr/>
              <a:t>‹#›</a:t>
            </a:fld>
            <a:endParaRPr lang="zh-TW" altLang="en-US" smtClean="0">
              <a:solidFill>
                <a:prstClr val="black"/>
              </a:solidFill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95731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123" r:id="rId1"/>
    <p:sldLayoutId id="2147489124" r:id="rId2"/>
    <p:sldLayoutId id="2147489125" r:id="rId3"/>
    <p:sldLayoutId id="2147489126" r:id="rId4"/>
    <p:sldLayoutId id="2147489127" r:id="rId5"/>
    <p:sldLayoutId id="2147489128" r:id="rId6"/>
    <p:sldLayoutId id="2147489129" r:id="rId7"/>
    <p:sldLayoutId id="2147489130" r:id="rId8"/>
    <p:sldLayoutId id="2147489131" r:id="rId9"/>
    <p:sldLayoutId id="2147489132" r:id="rId10"/>
    <p:sldLayoutId id="214748913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新細明體" pitchFamily="18" charset="-120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新細明體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新細明體" pitchFamily="18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新細明體" pitchFamily="18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新細明體" pitchFamily="18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新細明體" pitchFamily="18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74663" y="322263"/>
            <a:ext cx="816292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55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95400"/>
            <a:ext cx="81105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155" r:id="rId1"/>
    <p:sldLayoutId id="2147489134" r:id="rId2"/>
    <p:sldLayoutId id="2147489135" r:id="rId3"/>
    <p:sldLayoutId id="2147489136" r:id="rId4"/>
    <p:sldLayoutId id="2147489137" r:id="rId5"/>
    <p:sldLayoutId id="2147489138" r:id="rId6"/>
    <p:sldLayoutId id="2147489139" r:id="rId7"/>
    <p:sldLayoutId id="2147489140" r:id="rId8"/>
    <p:sldLayoutId id="2147489141" r:id="rId9"/>
    <p:sldLayoutId id="2147489142" r:id="rId10"/>
    <p:sldLayoutId id="2147489143" r:id="rId11"/>
  </p:sldLayoutIdLst>
  <p:transition advTm="5000">
    <p:zoom/>
  </p:transition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+mj-lt"/>
          <a:ea typeface="新細明體" pitchFamily="18" charset="-120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SzPct val="80000"/>
        <a:buChar char="•"/>
        <a:defRPr kumimoji="1" sz="2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§"/>
        <a:defRPr kumimoji="1"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»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60724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144" r:id="rId1"/>
    <p:sldLayoutId id="2147489145" r:id="rId2"/>
    <p:sldLayoutId id="2147489146" r:id="rId3"/>
    <p:sldLayoutId id="2147489147" r:id="rId4"/>
    <p:sldLayoutId id="2147489148" r:id="rId5"/>
    <p:sldLayoutId id="2147489149" r:id="rId6"/>
    <p:sldLayoutId id="2147489150" r:id="rId7"/>
    <p:sldLayoutId id="2147489151" r:id="rId8"/>
    <p:sldLayoutId id="2147489152" r:id="rId9"/>
    <p:sldLayoutId id="2147489153" r:id="rId10"/>
    <p:sldLayoutId id="2147489154" r:id="rId11"/>
  </p:sldLayoutIdLst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+mj-lt"/>
          <a:ea typeface="新細明體" pitchFamily="18" charset="-120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accent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新細明體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新細明體" pitchFamily="18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新細明體" pitchFamily="18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新細明體" pitchFamily="18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新細明體" pitchFamily="18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9157" r:id="rId1"/>
    <p:sldLayoutId id="2147489158" r:id="rId2"/>
    <p:sldLayoutId id="2147489159" r:id="rId3"/>
    <p:sldLayoutId id="2147489160" r:id="rId4"/>
    <p:sldLayoutId id="2147489161" r:id="rId5"/>
    <p:sldLayoutId id="2147489162" r:id="rId6"/>
    <p:sldLayoutId id="2147489163" r:id="rId7"/>
    <p:sldLayoutId id="2147489164" r:id="rId8"/>
    <p:sldLayoutId id="2147489165" r:id="rId9"/>
    <p:sldLayoutId id="2147489166" r:id="rId10"/>
    <p:sldLayoutId id="214748916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COM\ICOM-Pd_PPT_saleskit_training_manual\母片圖\White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68313" y="1162050"/>
            <a:ext cx="82296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8218487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913072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169" r:id="rId1"/>
    <p:sldLayoutId id="2147489170" r:id="rId2"/>
    <p:sldLayoutId id="2147489171" r:id="rId3"/>
    <p:sldLayoutId id="2147489172" r:id="rId4"/>
    <p:sldLayoutId id="2147489173" r:id="rId5"/>
    <p:sldLayoutId id="2147489174" r:id="rId6"/>
    <p:sldLayoutId id="2147489175" r:id="rId7"/>
    <p:sldLayoutId id="2147489176" r:id="rId8"/>
    <p:sldLayoutId id="2147489177" r:id="rId9"/>
    <p:sldLayoutId id="2147489178" r:id="rId10"/>
    <p:sldLayoutId id="214748917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lang="zh-TW" altLang="en-US" sz="2800" b="1" kern="1200" dirty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2pPr>
      <a:lvl3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3pPr>
      <a:lvl4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4pPr>
      <a:lvl5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5pPr>
      <a:lvl6pPr marL="4572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6pPr>
      <a:lvl7pPr marL="9144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7pPr>
      <a:lvl8pPr marL="13716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8pPr>
      <a:lvl9pPr marL="18288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"/>
        <a:defRPr kumimoji="1" lang="zh-TW" altLang="en-US" sz="2400" b="1" kern="1200" dirty="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COM\ICOM-Pd_PPT_saleskit_training_manual\母片圖\White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68313" y="1162050"/>
            <a:ext cx="82296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8218487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328654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181" r:id="rId1"/>
    <p:sldLayoutId id="2147489182" r:id="rId2"/>
    <p:sldLayoutId id="2147489183" r:id="rId3"/>
    <p:sldLayoutId id="2147489184" r:id="rId4"/>
    <p:sldLayoutId id="2147489185" r:id="rId5"/>
    <p:sldLayoutId id="2147489186" r:id="rId6"/>
    <p:sldLayoutId id="2147489187" r:id="rId7"/>
    <p:sldLayoutId id="2147489188" r:id="rId8"/>
    <p:sldLayoutId id="2147489189" r:id="rId9"/>
    <p:sldLayoutId id="2147489190" r:id="rId10"/>
    <p:sldLayoutId id="21474891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lang="zh-TW" altLang="en-US" sz="2800" b="1" kern="1200" dirty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2pPr>
      <a:lvl3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3pPr>
      <a:lvl4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4pPr>
      <a:lvl5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5pPr>
      <a:lvl6pPr marL="4572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6pPr>
      <a:lvl7pPr marL="9144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7pPr>
      <a:lvl8pPr marL="13716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8pPr>
      <a:lvl9pPr marL="18288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"/>
        <a:defRPr kumimoji="1" lang="zh-TW" altLang="en-US" sz="2400" b="1" kern="1200" dirty="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COM\ICOM-Pd_PPT_saleskit_training_manual\母片圖\White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68313" y="1162050"/>
            <a:ext cx="82296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8218487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380278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05" r:id="rId1"/>
    <p:sldLayoutId id="2147489206" r:id="rId2"/>
    <p:sldLayoutId id="2147489207" r:id="rId3"/>
    <p:sldLayoutId id="2147489208" r:id="rId4"/>
    <p:sldLayoutId id="2147489209" r:id="rId5"/>
    <p:sldLayoutId id="2147489210" r:id="rId6"/>
    <p:sldLayoutId id="2147489211" r:id="rId7"/>
    <p:sldLayoutId id="2147489212" r:id="rId8"/>
    <p:sldLayoutId id="2147489213" r:id="rId9"/>
    <p:sldLayoutId id="2147489214" r:id="rId10"/>
    <p:sldLayoutId id="214748921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lang="zh-TW" altLang="en-US" sz="2800" b="1" kern="1200" dirty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2pPr>
      <a:lvl3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3pPr>
      <a:lvl4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4pPr>
      <a:lvl5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5pPr>
      <a:lvl6pPr marL="4572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6pPr>
      <a:lvl7pPr marL="9144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7pPr>
      <a:lvl8pPr marL="13716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8pPr>
      <a:lvl9pPr marL="18288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"/>
        <a:defRPr kumimoji="1" lang="zh-TW" altLang="en-US" sz="2400" b="1" kern="1200" dirty="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ICOM\ICOM-Pd_PPT_saleskit_training_manual\母片圖\White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68313" y="1162050"/>
            <a:ext cx="8229600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68313" y="274638"/>
            <a:ext cx="8218487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1976077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17" r:id="rId1"/>
    <p:sldLayoutId id="2147489218" r:id="rId2"/>
    <p:sldLayoutId id="2147489219" r:id="rId3"/>
    <p:sldLayoutId id="2147489220" r:id="rId4"/>
    <p:sldLayoutId id="2147489221" r:id="rId5"/>
    <p:sldLayoutId id="2147489222" r:id="rId6"/>
    <p:sldLayoutId id="2147489223" r:id="rId7"/>
    <p:sldLayoutId id="2147489224" r:id="rId8"/>
    <p:sldLayoutId id="2147489225" r:id="rId9"/>
    <p:sldLayoutId id="2147489226" r:id="rId10"/>
    <p:sldLayoutId id="214748922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lang="zh-TW" altLang="en-US" sz="2800" b="1" kern="1200" dirty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2pPr>
      <a:lvl3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3pPr>
      <a:lvl4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4pPr>
      <a:lvl5pPr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5pPr>
      <a:lvl6pPr marL="4572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6pPr>
      <a:lvl7pPr marL="9144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7pPr>
      <a:lvl8pPr marL="13716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8pPr>
      <a:lvl9pPr marL="1828800" algn="ctr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Arial" charset="0"/>
          <a:ea typeface="新細明體" pitchFamily="18" charset="-12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"/>
        <a:defRPr kumimoji="1" lang="zh-TW" altLang="en-US" sz="2400" b="1" kern="1200" dirty="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ahoma" pitchFamily="34" charset="0"/>
          <a:ea typeface="Arial Unicode MS" pitchFamily="34" charset="-120"/>
          <a:cs typeface="Tahoma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3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23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4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83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1355725" y="1270000"/>
            <a:ext cx="7504113" cy="1886681"/>
          </a:xfrm>
        </p:spPr>
        <p:txBody>
          <a:bodyPr anchor="ctr">
            <a:normAutofit fontScale="92500" lnSpcReduction="10000"/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ru-RU" altLang="zh-TW" sz="4400" dirty="0" smtClean="0">
                <a:latin typeface="Calibri" pitchFamily="34" charset="0"/>
              </a:rPr>
              <a:t>Резервирование </a:t>
            </a:r>
            <a:br>
              <a:rPr lang="ru-RU" altLang="zh-TW" sz="4400" dirty="0" smtClean="0">
                <a:latin typeface="Calibri" pitchFamily="34" charset="0"/>
              </a:rPr>
            </a:br>
            <a:r>
              <a:rPr lang="ru-RU" altLang="zh-TW" sz="4400" dirty="0" smtClean="0">
                <a:latin typeface="Calibri" pitchFamily="34" charset="0"/>
              </a:rPr>
              <a:t>аппаратного </a:t>
            </a:r>
            <a:br>
              <a:rPr lang="ru-RU" altLang="zh-TW" sz="4400" dirty="0" smtClean="0">
                <a:latin typeface="Calibri" pitchFamily="34" charset="0"/>
              </a:rPr>
            </a:br>
            <a:r>
              <a:rPr lang="ru-RU" altLang="zh-TW" sz="4400" dirty="0" smtClean="0">
                <a:latin typeface="Calibri" pitchFamily="34" charset="0"/>
              </a:rPr>
              <a:t>обеспечения</a:t>
            </a:r>
            <a:endParaRPr lang="en-US" altLang="zh-TW" sz="3000" b="0" i="1" dirty="0" smtClean="0">
              <a:latin typeface="Calibri" pitchFamily="34" charset="0"/>
            </a:endParaRPr>
          </a:p>
        </p:txBody>
      </p:sp>
      <p:sp>
        <p:nvSpPr>
          <p:cNvPr id="5123" name="矩形 3"/>
          <p:cNvSpPr>
            <a:spLocks noChangeArrowheads="1"/>
          </p:cNvSpPr>
          <p:nvPr/>
        </p:nvSpPr>
        <p:spPr bwMode="auto">
          <a:xfrm>
            <a:off x="5123644" y="4401108"/>
            <a:ext cx="3700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zh-TW" i="1" dirty="0" smtClean="0">
                <a:latin typeface="Calibri" pitchFamily="34" charset="0"/>
                <a:ea typeface="微軟正黑體" pitchFamily="34" charset="-120"/>
              </a:rPr>
              <a:t>Александр Лифанов</a:t>
            </a:r>
            <a:endParaRPr lang="en-US" altLang="zh-TW" i="1" dirty="0" smtClean="0">
              <a:latin typeface="Calibri" pitchFamily="34" charset="0"/>
              <a:ea typeface="微軟正黑體" pitchFamily="34" charset="-120"/>
            </a:endParaRPr>
          </a:p>
          <a:p>
            <a:r>
              <a:rPr lang="ru-RU" altLang="zh-TW" i="1" dirty="0" smtClean="0">
                <a:latin typeface="Calibri" pitchFamily="34" charset="0"/>
                <a:ea typeface="微軟正黑體" pitchFamily="34" charset="-120"/>
              </a:rPr>
              <a:t>Представительство компании </a:t>
            </a:r>
            <a:endParaRPr lang="en-US" altLang="zh-TW" i="1" dirty="0" smtClean="0">
              <a:latin typeface="Calibri" pitchFamily="34" charset="0"/>
              <a:ea typeface="微軟正黑體" pitchFamily="34" charset="-120"/>
            </a:endParaRPr>
          </a:p>
          <a:p>
            <a:r>
              <a:rPr lang="ru-RU" altLang="zh-TW" i="1" dirty="0" err="1" smtClean="0">
                <a:latin typeface="Calibri" pitchFamily="34" charset="0"/>
                <a:ea typeface="微軟正黑體" pitchFamily="34" charset="-120"/>
              </a:rPr>
              <a:t>Адвантек</a:t>
            </a:r>
            <a:r>
              <a:rPr lang="ru-RU" altLang="zh-TW" i="1" dirty="0" smtClean="0">
                <a:latin typeface="Calibri" pitchFamily="34" charset="0"/>
                <a:ea typeface="微軟正黑體" pitchFamily="34" charset="-120"/>
              </a:rPr>
              <a:t> в России</a:t>
            </a:r>
            <a:endParaRPr lang="en-US" altLang="zh-TW" i="1" dirty="0">
              <a:latin typeface="Calibri" pitchFamily="34" charset="0"/>
              <a:ea typeface="微軟正黑體" pitchFamily="34" charset="-120"/>
            </a:endParaRPr>
          </a:p>
        </p:txBody>
      </p:sp>
      <p:pic>
        <p:nvPicPr>
          <p:cNvPr id="2" name="Picture 2" descr="http://www.hram-troicy.prihod.ru/users/67/1167/editor_files/image/janus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8200" y1="52826" x2="78200" y2="528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3465513"/>
            <a:ext cx="2557917" cy="248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Варианты реализации  резервирования </a:t>
            </a:r>
            <a:r>
              <a:rPr lang="en-US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PLC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191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3517942" cy="177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" name="文字方塊 4"/>
          <p:cNvSpPr txBox="1"/>
          <p:nvPr/>
        </p:nvSpPr>
        <p:spPr>
          <a:xfrm>
            <a:off x="1765098" y="2367888"/>
            <a:ext cx="580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X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cxnSp>
        <p:nvCxnSpPr>
          <p:cNvPr id="193" name="肘形接點 5"/>
          <p:cNvCxnSpPr/>
          <p:nvPr/>
        </p:nvCxnSpPr>
        <p:spPr bwMode="auto">
          <a:xfrm flipV="1">
            <a:off x="2197584" y="1910690"/>
            <a:ext cx="691978" cy="60547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9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56"/>
            <a:ext cx="3517942" cy="177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" name="文字方塊 7"/>
          <p:cNvSpPr txBox="1"/>
          <p:nvPr/>
        </p:nvSpPr>
        <p:spPr>
          <a:xfrm>
            <a:off x="1765098" y="4672144"/>
            <a:ext cx="580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X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cxnSp>
        <p:nvCxnSpPr>
          <p:cNvPr id="196" name="肘形接點 8"/>
          <p:cNvCxnSpPr/>
          <p:nvPr/>
        </p:nvCxnSpPr>
        <p:spPr bwMode="auto">
          <a:xfrm>
            <a:off x="2197584" y="4725144"/>
            <a:ext cx="605480" cy="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7" name="肘形接點 9"/>
          <p:cNvCxnSpPr/>
          <p:nvPr/>
        </p:nvCxnSpPr>
        <p:spPr bwMode="auto">
          <a:xfrm rot="5400000">
            <a:off x="1892996" y="4307804"/>
            <a:ext cx="605480" cy="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8" name="肘形接點 10"/>
          <p:cNvCxnSpPr/>
          <p:nvPr/>
        </p:nvCxnSpPr>
        <p:spPr bwMode="auto">
          <a:xfrm rot="5400000">
            <a:off x="2469060" y="5171900"/>
            <a:ext cx="605480" cy="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9" name="肘形接點 12"/>
          <p:cNvCxnSpPr/>
          <p:nvPr/>
        </p:nvCxnSpPr>
        <p:spPr bwMode="auto">
          <a:xfrm rot="5400000">
            <a:off x="1965004" y="2075556"/>
            <a:ext cx="605480" cy="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0" name="肘形接點 13"/>
          <p:cNvCxnSpPr/>
          <p:nvPr/>
        </p:nvCxnSpPr>
        <p:spPr bwMode="auto">
          <a:xfrm rot="5400000">
            <a:off x="2231800" y="2528840"/>
            <a:ext cx="1080000" cy="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1" name="圓角矩形 15"/>
          <p:cNvSpPr/>
          <p:nvPr/>
        </p:nvSpPr>
        <p:spPr bwMode="auto">
          <a:xfrm>
            <a:off x="539551" y="1340768"/>
            <a:ext cx="8061109" cy="2160240"/>
          </a:xfrm>
          <a:prstGeom prst="roundRect">
            <a:avLst>
              <a:gd name="adj" fmla="val 7029"/>
            </a:avLst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202" name="文字方塊 14"/>
          <p:cNvSpPr txBox="1"/>
          <p:nvPr/>
        </p:nvSpPr>
        <p:spPr>
          <a:xfrm>
            <a:off x="827583" y="1124744"/>
            <a:ext cx="241226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TW" b="1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Холодный резерв</a:t>
            </a:r>
            <a:endParaRPr lang="zh-TW" altLang="en-US" b="1" dirty="0">
              <a:solidFill>
                <a:schemeClr val="bg1"/>
              </a:solidFill>
              <a:latin typeface="Arial" panose="020B0604020202020204" pitchFamily="34" charset="0"/>
              <a:ea typeface="微軟正黑體" pitchFamily="34" charset="-120"/>
              <a:cs typeface="Arial" panose="020B0604020202020204" pitchFamily="34" charset="0"/>
            </a:endParaRPr>
          </a:p>
        </p:txBody>
      </p:sp>
      <p:sp>
        <p:nvSpPr>
          <p:cNvPr id="203" name="圓角矩形 16"/>
          <p:cNvSpPr/>
          <p:nvPr/>
        </p:nvSpPr>
        <p:spPr bwMode="auto">
          <a:xfrm>
            <a:off x="539551" y="3717032"/>
            <a:ext cx="8061109" cy="2448272"/>
          </a:xfrm>
          <a:prstGeom prst="roundRect">
            <a:avLst>
              <a:gd name="adj" fmla="val 7029"/>
            </a:avLst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204" name="文字方塊 17"/>
          <p:cNvSpPr txBox="1"/>
          <p:nvPr/>
        </p:nvSpPr>
        <p:spPr>
          <a:xfrm>
            <a:off x="891951" y="3573016"/>
            <a:ext cx="199761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TW" b="1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Горячий резерв</a:t>
            </a:r>
            <a:endParaRPr lang="zh-TW" altLang="en-US" b="1" dirty="0">
              <a:solidFill>
                <a:schemeClr val="bg1"/>
              </a:solidFill>
              <a:latin typeface="Arial" panose="020B0604020202020204" pitchFamily="34" charset="0"/>
              <a:ea typeface="微軟正黑體" pitchFamily="34" charset="-120"/>
              <a:cs typeface="Arial" panose="020B0604020202020204" pitchFamily="34" charset="0"/>
            </a:endParaRPr>
          </a:p>
        </p:txBody>
      </p:sp>
      <p:sp>
        <p:nvSpPr>
          <p:cNvPr id="205" name="文字方塊 18"/>
          <p:cNvSpPr txBox="1"/>
          <p:nvPr/>
        </p:nvSpPr>
        <p:spPr>
          <a:xfrm>
            <a:off x="2491408" y="1459523"/>
            <a:ext cx="1072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TW" sz="1600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Подъем!</a:t>
            </a:r>
            <a:endParaRPr lang="zh-TW" altLang="en-US" sz="1600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6" name="上-下雙向箭號 19"/>
          <p:cNvSpPr/>
          <p:nvPr/>
        </p:nvSpPr>
        <p:spPr bwMode="auto">
          <a:xfrm rot="5400000">
            <a:off x="2375756" y="4113076"/>
            <a:ext cx="360040" cy="3456384"/>
          </a:xfrm>
          <a:prstGeom prst="upDown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207" name="文字方塊 20"/>
          <p:cNvSpPr txBox="1"/>
          <p:nvPr/>
        </p:nvSpPr>
        <p:spPr>
          <a:xfrm>
            <a:off x="1547664" y="5661248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TW" sz="1600" b="1" dirty="0" smtClean="0">
                <a:solidFill>
                  <a:schemeClr val="bg2"/>
                </a:solidFill>
                <a:latin typeface="微軟正黑體" pitchFamily="34" charset="-120"/>
                <a:ea typeface="微軟正黑體" pitchFamily="34" charset="-120"/>
              </a:rPr>
              <a:t>Одновременно</a:t>
            </a:r>
            <a:endParaRPr lang="zh-TW" altLang="en-US" sz="1600" b="1" dirty="0">
              <a:solidFill>
                <a:schemeClr val="bg2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08" name="內容版面配置區 2"/>
          <p:cNvSpPr txBox="1">
            <a:spLocks/>
          </p:cNvSpPr>
          <p:nvPr/>
        </p:nvSpPr>
        <p:spPr bwMode="auto">
          <a:xfrm>
            <a:off x="4397963" y="1615548"/>
            <a:ext cx="40436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ru-RU" altLang="zh-TW" sz="2000" kern="0" dirty="0" smtClean="0">
                <a:latin typeface="+mn-lt"/>
                <a:ea typeface="微軟正黑體" pitchFamily="34" charset="-120"/>
              </a:rPr>
              <a:t>Проще в реализации</a:t>
            </a:r>
            <a:endParaRPr kumimoji="1" lang="en-US" altLang="zh-TW" sz="2000" kern="0" dirty="0" smtClean="0">
              <a:latin typeface="+mn-lt"/>
              <a:ea typeface="微軟正黑體" pitchFamily="34" charset="-120"/>
            </a:endParaRP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000" kern="0" dirty="0" smtClean="0">
                <a:latin typeface="+mn-lt"/>
                <a:ea typeface="微軟正黑體" pitchFamily="34" charset="-120"/>
              </a:rPr>
              <a:t>Замена/дополнение </a:t>
            </a:r>
            <a:r>
              <a:rPr lang="en-US" altLang="zh-TW" sz="2000" kern="0" dirty="0" smtClean="0">
                <a:latin typeface="+mn-lt"/>
                <a:ea typeface="微軟正黑體" pitchFamily="34" charset="-120"/>
              </a:rPr>
              <a:t>Watchdog</a:t>
            </a:r>
            <a:endParaRPr kumimoji="1" lang="en-US" altLang="zh-TW" sz="2000" kern="0" dirty="0" smtClean="0">
              <a:latin typeface="+mn-lt"/>
              <a:ea typeface="微軟正黑體" pitchFamily="34" charset="-120"/>
            </a:endParaRP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000" kern="0" dirty="0" smtClean="0">
                <a:latin typeface="+mn-lt"/>
                <a:ea typeface="微軟正黑體" pitchFamily="34" charset="-120"/>
              </a:rPr>
              <a:t>Реализуемо в </a:t>
            </a:r>
            <a:r>
              <a:rPr kumimoji="1" lang="en-US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C/C++</a:t>
            </a:r>
            <a:endParaRPr kumimoji="1" lang="zh-TW" altLang="en-US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微軟正黑體" pitchFamily="34" charset="-120"/>
            </a:endParaRPr>
          </a:p>
        </p:txBody>
      </p:sp>
      <p:sp>
        <p:nvSpPr>
          <p:cNvPr id="209" name="內容版面配置區 2"/>
          <p:cNvSpPr txBox="1">
            <a:spLocks/>
          </p:cNvSpPr>
          <p:nvPr/>
        </p:nvSpPr>
        <p:spPr bwMode="auto">
          <a:xfrm>
            <a:off x="4405469" y="3933056"/>
            <a:ext cx="404941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ru-RU" altLang="zh-TW" sz="2000" kern="0" dirty="0" smtClean="0">
                <a:latin typeface="+mn-lt"/>
                <a:ea typeface="微軟正黑體" pitchFamily="34" charset="-120"/>
              </a:rPr>
              <a:t>Пригодно для распределенной системы</a:t>
            </a:r>
            <a:endParaRPr kumimoji="1" lang="en-US" altLang="zh-TW" sz="2000" kern="0" dirty="0" smtClean="0">
              <a:latin typeface="+mn-lt"/>
              <a:ea typeface="微軟正黑體" pitchFamily="34" charset="-120"/>
            </a:endParaRP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ru-RU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Быстрее переключение </a:t>
            </a:r>
            <a:br>
              <a:rPr kumimoji="1" lang="ru-RU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</a:br>
            <a:r>
              <a:rPr kumimoji="1" lang="ru-RU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(</a:t>
            </a:r>
            <a:r>
              <a:rPr lang="ru-RU" altLang="zh-TW" sz="2000" kern="0" dirty="0">
                <a:latin typeface="+mn-lt"/>
                <a:ea typeface="微軟正黑體" pitchFamily="34" charset="-120"/>
              </a:rPr>
              <a:t>3</a:t>
            </a:r>
            <a:r>
              <a:rPr kumimoji="1" lang="ru-RU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5 </a:t>
            </a:r>
            <a:r>
              <a:rPr kumimoji="1" lang="ru-RU" altLang="zh-TW" sz="200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мс</a:t>
            </a:r>
            <a:r>
              <a:rPr kumimoji="1" lang="ru-RU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 </a:t>
            </a:r>
            <a:r>
              <a:rPr kumimoji="1" lang="en-US" altLang="zh-TW" sz="20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&lt;</a:t>
            </a:r>
            <a:r>
              <a:rPr kumimoji="1" lang="en-US" altLang="zh-TW" sz="200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 700 </a:t>
            </a:r>
            <a:r>
              <a:rPr kumimoji="1" lang="ru-RU" altLang="zh-TW" sz="2000" i="0" u="none" strike="noStrike" kern="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мс</a:t>
            </a:r>
            <a:r>
              <a:rPr kumimoji="1" lang="ru-RU" altLang="zh-TW" sz="200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)</a:t>
            </a:r>
            <a:endParaRPr kumimoji="1" lang="en-US" altLang="zh-TW" sz="200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微軟正黑體" pitchFamily="34" charset="-120"/>
            </a:endParaRP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000" kern="0" dirty="0" smtClean="0">
                <a:latin typeface="+mn-lt"/>
                <a:ea typeface="微軟正黑體" pitchFamily="34" charset="-120"/>
              </a:rPr>
              <a:t>Ведущий может проверять состояние ведомого</a:t>
            </a:r>
            <a:endParaRPr kumimoji="1" lang="zh-TW" altLang="en-US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249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Варианты реализации  резервирования </a:t>
            </a:r>
            <a:r>
              <a:rPr lang="en-US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PLC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sp>
        <p:nvSpPr>
          <p:cNvPr id="201" name="圓角矩形 15"/>
          <p:cNvSpPr/>
          <p:nvPr/>
        </p:nvSpPr>
        <p:spPr bwMode="auto">
          <a:xfrm>
            <a:off x="539551" y="1340768"/>
            <a:ext cx="8061109" cy="2160240"/>
          </a:xfrm>
          <a:prstGeom prst="roundRect">
            <a:avLst>
              <a:gd name="adj" fmla="val 7029"/>
            </a:avLst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202" name="文字方塊 14"/>
          <p:cNvSpPr txBox="1"/>
          <p:nvPr/>
        </p:nvSpPr>
        <p:spPr>
          <a:xfrm>
            <a:off x="827583" y="1124744"/>
            <a:ext cx="241226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TW" b="1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Холодный резерв</a:t>
            </a:r>
            <a:endParaRPr lang="zh-TW" altLang="en-US" b="1" dirty="0">
              <a:solidFill>
                <a:schemeClr val="bg1"/>
              </a:solidFill>
              <a:latin typeface="Arial" panose="020B0604020202020204" pitchFamily="34" charset="0"/>
              <a:ea typeface="微軟正黑體" pitchFamily="34" charset="-120"/>
              <a:cs typeface="Arial" panose="020B0604020202020204" pitchFamily="34" charset="0"/>
            </a:endParaRPr>
          </a:p>
        </p:txBody>
      </p:sp>
      <p:sp>
        <p:nvSpPr>
          <p:cNvPr id="203" name="圓角矩形 16"/>
          <p:cNvSpPr/>
          <p:nvPr/>
        </p:nvSpPr>
        <p:spPr bwMode="auto">
          <a:xfrm>
            <a:off x="539551" y="3717032"/>
            <a:ext cx="8061109" cy="2448272"/>
          </a:xfrm>
          <a:prstGeom prst="roundRect">
            <a:avLst>
              <a:gd name="adj" fmla="val 7029"/>
            </a:avLst>
          </a:prstGeom>
          <a:noFill/>
          <a:ln w="571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204" name="文字方塊 17"/>
          <p:cNvSpPr txBox="1"/>
          <p:nvPr/>
        </p:nvSpPr>
        <p:spPr>
          <a:xfrm>
            <a:off x="891951" y="3573016"/>
            <a:ext cx="1997611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altLang="zh-TW" b="1" dirty="0" smtClean="0">
                <a:solidFill>
                  <a:schemeClr val="bg1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Горячий резерв</a:t>
            </a:r>
            <a:endParaRPr lang="zh-TW" altLang="en-US" b="1" dirty="0">
              <a:solidFill>
                <a:schemeClr val="bg1"/>
              </a:solidFill>
              <a:latin typeface="Arial" panose="020B0604020202020204" pitchFamily="34" charset="0"/>
              <a:ea typeface="微軟正黑體" pitchFamily="34" charset="-120"/>
              <a:cs typeface="Arial" panose="020B0604020202020204" pitchFamily="34" charset="0"/>
            </a:endParaRPr>
          </a:p>
        </p:txBody>
      </p:sp>
      <p:sp>
        <p:nvSpPr>
          <p:cNvPr id="22" name="內容版面配置區 2"/>
          <p:cNvSpPr txBox="1">
            <a:spLocks/>
          </p:cNvSpPr>
          <p:nvPr/>
        </p:nvSpPr>
        <p:spPr bwMode="auto">
          <a:xfrm>
            <a:off x="827583" y="1623013"/>
            <a:ext cx="1908213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en-US" altLang="zh-TW" sz="2000" kern="0" noProof="0" dirty="0" smtClean="0">
                <a:latin typeface="+mn-lt"/>
                <a:ea typeface="微軟正黑體" pitchFamily="34" charset="-120"/>
              </a:rPr>
              <a:t>APAX-5520</a:t>
            </a: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en-US" altLang="zh-TW" sz="2000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APAX-5620</a:t>
            </a: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en-US" altLang="zh-TW" sz="2000" kern="0" noProof="0" dirty="0" smtClean="0">
                <a:latin typeface="+mn-lt"/>
                <a:ea typeface="微軟正黑體" pitchFamily="34" charset="-120"/>
              </a:rPr>
              <a:t>APAX-5570</a:t>
            </a:r>
          </a:p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en-US" altLang="zh-TW" sz="2000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APAX-6572</a:t>
            </a:r>
            <a:endParaRPr kumimoji="1" lang="zh-TW" altLang="en-US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微軟正黑體" pitchFamily="34" charset="-120"/>
            </a:endParaRPr>
          </a:p>
        </p:txBody>
      </p:sp>
      <p:sp>
        <p:nvSpPr>
          <p:cNvPr id="23" name="內容版面配置區 2"/>
          <p:cNvSpPr txBox="1">
            <a:spLocks/>
          </p:cNvSpPr>
          <p:nvPr/>
        </p:nvSpPr>
        <p:spPr bwMode="auto">
          <a:xfrm>
            <a:off x="891951" y="4113076"/>
            <a:ext cx="332000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 fontAlgn="base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en-US" altLang="zh-TW" sz="2000" kern="0" noProof="0" dirty="0" smtClean="0">
                <a:latin typeface="+mn-lt"/>
                <a:ea typeface="微軟正黑體" pitchFamily="34" charset="-120"/>
              </a:rPr>
              <a:t>APAX</a:t>
            </a:r>
            <a:r>
              <a:rPr lang="ru-RU" altLang="zh-TW" sz="2000" kern="0" noProof="0" dirty="0" smtClean="0">
                <a:latin typeface="+mn-lt"/>
                <a:ea typeface="微軟正黑體" pitchFamily="34" charset="-120"/>
              </a:rPr>
              <a:t>-6572</a:t>
            </a:r>
            <a:r>
              <a:rPr lang="en-US" altLang="zh-TW" sz="2400" b="1" kern="0" noProof="0" dirty="0" smtClean="0">
                <a:latin typeface="+mn-lt"/>
                <a:ea typeface="微軟正黑體" pitchFamily="34" charset="-120"/>
              </a:rPr>
              <a:t>R</a:t>
            </a:r>
          </a:p>
          <a:p>
            <a:pPr marL="342900" lvl="0" indent="-34290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kumimoji="1" lang="en-US" altLang="zh-TW" sz="2000" i="0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+mn-lt"/>
                <a:ea typeface="微軟正黑體" pitchFamily="34" charset="-120"/>
              </a:rPr>
              <a:t>APAX-5620</a:t>
            </a:r>
            <a:r>
              <a:rPr lang="en-US" altLang="zh-TW" sz="2400" b="1" kern="0" dirty="0" smtClean="0">
                <a:latin typeface="+mn-lt"/>
                <a:ea typeface="微軟正黑體" pitchFamily="34" charset="-120"/>
              </a:rPr>
              <a:t>R</a:t>
            </a:r>
            <a:r>
              <a:rPr lang="en-US" altLang="zh-TW" sz="2000" kern="0" dirty="0" smtClean="0">
                <a:latin typeface="+mn-lt"/>
                <a:ea typeface="微軟正黑體" pitchFamily="34" charset="-120"/>
              </a:rPr>
              <a:t> – </a:t>
            </a:r>
            <a:r>
              <a:rPr lang="ru-RU" altLang="zh-TW" sz="2000" kern="0" dirty="0" smtClean="0">
                <a:latin typeface="+mn-lt"/>
                <a:ea typeface="微軟正黑體" pitchFamily="34" charset="-120"/>
              </a:rPr>
              <a:t>ожидается</a:t>
            </a:r>
            <a:endParaRPr kumimoji="1" lang="zh-TW" altLang="en-US" sz="20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微軟正黑體" pitchFamily="34" charset="-120"/>
            </a:endParaRPr>
          </a:p>
        </p:txBody>
      </p:sp>
      <p:pic>
        <p:nvPicPr>
          <p:cNvPr id="10242" name="Picture 2" descr="http://www.i-techno.ru/images/stories/01_Asutp/Materials/13/apax-5520c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6468" y1="6562" x2="56468" y2="6562"/>
                        <a14:foregroundMark x1="62438" y1="6299" x2="62438" y2="6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562" y="1543849"/>
            <a:ext cx="1914524" cy="18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ipc-systemes.com/photos/APAX-5620KW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57273" y1="71364" x2="57273" y2="71364"/>
                        <a14:foregroundMark x1="54545" y1="83636" x2="54545" y2="83636"/>
                        <a14:foregroundMark x1="69545" y1="81818" x2="69545" y2="81818"/>
                        <a14:foregroundMark x1="79091" y1="49091" x2="79091" y2="4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682" y="1406860"/>
            <a:ext cx="2028055" cy="202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automatizace.hw.cz/files/images/image/APAX-5570_B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397" b="90840" l="6700" r="923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116" y="1458641"/>
            <a:ext cx="3053151" cy="1984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016" y="3958703"/>
            <a:ext cx="2846211" cy="1964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817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Реализация холодного резерва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54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38" y="2205038"/>
            <a:ext cx="2952750" cy="2952750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24088"/>
            <a:ext cx="4176712" cy="2933700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6" name="Text Box 7"/>
          <p:cNvSpPr txBox="1">
            <a:spLocks noChangeArrowheads="1"/>
          </p:cNvSpPr>
          <p:nvPr/>
        </p:nvSpPr>
        <p:spPr bwMode="auto">
          <a:xfrm>
            <a:off x="5292725" y="1557338"/>
            <a:ext cx="2951163" cy="431800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Двойной</a:t>
            </a: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APAX-5520</a:t>
            </a:r>
          </a:p>
        </p:txBody>
      </p:sp>
      <p:sp>
        <p:nvSpPr>
          <p:cNvPr id="57" name="Text Box 8"/>
          <p:cNvSpPr txBox="1">
            <a:spLocks noChangeArrowheads="1"/>
          </p:cNvSpPr>
          <p:nvPr/>
        </p:nvSpPr>
        <p:spPr bwMode="auto">
          <a:xfrm>
            <a:off x="611188" y="1592263"/>
            <a:ext cx="41767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Двойной</a:t>
            </a:r>
            <a:r>
              <a:rPr lang="en-US" altLang="zh-TW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APAX-5570/5571</a:t>
            </a:r>
          </a:p>
        </p:txBody>
      </p:sp>
      <p:sp>
        <p:nvSpPr>
          <p:cNvPr id="58" name="Rectangle 11"/>
          <p:cNvSpPr>
            <a:spLocks noChangeArrowheads="1"/>
          </p:cNvSpPr>
          <p:nvPr/>
        </p:nvSpPr>
        <p:spPr bwMode="auto">
          <a:xfrm>
            <a:off x="971550" y="1573213"/>
            <a:ext cx="3455988" cy="400050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endParaRPr lang="zh-TW" altLang="en-US"/>
          </a:p>
        </p:txBody>
      </p:sp>
      <p:sp>
        <p:nvSpPr>
          <p:cNvPr id="59" name="Rectangle 12"/>
          <p:cNvSpPr>
            <a:spLocks noChangeArrowheads="1"/>
          </p:cNvSpPr>
          <p:nvPr/>
        </p:nvSpPr>
        <p:spPr bwMode="auto">
          <a:xfrm>
            <a:off x="2494796" y="5445224"/>
            <a:ext cx="4154407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Время переключения – 0,7 … 1,5 сек</a:t>
            </a:r>
            <a:br>
              <a:rPr lang="ru-RU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zh-TW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 посмотрим позже вживую.</a:t>
            </a:r>
            <a:endParaRPr lang="en-US" altLang="zh-TW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09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Реализация горячего резерва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33" y="1155381"/>
            <a:ext cx="4113439" cy="168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11"/>
          <p:cNvSpPr/>
          <p:nvPr/>
        </p:nvSpPr>
        <p:spPr bwMode="auto">
          <a:xfrm>
            <a:off x="1264704" y="1266118"/>
            <a:ext cx="1309816" cy="86497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pic>
        <p:nvPicPr>
          <p:cNvPr id="3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49" y="3773503"/>
            <a:ext cx="3517942" cy="1774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文字方塊 14"/>
          <p:cNvSpPr txBox="1"/>
          <p:nvPr/>
        </p:nvSpPr>
        <p:spPr>
          <a:xfrm>
            <a:off x="1825071" y="4512591"/>
            <a:ext cx="580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X</a:t>
            </a:r>
            <a:endParaRPr lang="zh-TW" altLang="en-US" b="1" dirty="0">
              <a:solidFill>
                <a:srgbClr val="FF0000"/>
              </a:solidFill>
            </a:endParaRPr>
          </a:p>
        </p:txBody>
      </p:sp>
      <p:cxnSp>
        <p:nvCxnSpPr>
          <p:cNvPr id="40" name="肘形接點 15"/>
          <p:cNvCxnSpPr/>
          <p:nvPr/>
        </p:nvCxnSpPr>
        <p:spPr bwMode="auto">
          <a:xfrm>
            <a:off x="2257557" y="4660873"/>
            <a:ext cx="605480" cy="1588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4" name="上-下雙向箭號 19"/>
          <p:cNvSpPr/>
          <p:nvPr/>
        </p:nvSpPr>
        <p:spPr bwMode="auto">
          <a:xfrm rot="5400000">
            <a:off x="1851650" y="2564237"/>
            <a:ext cx="284205" cy="556054"/>
          </a:xfrm>
          <a:prstGeom prst="upDownArrow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cxnSp>
        <p:nvCxnSpPr>
          <p:cNvPr id="76" name="直線單箭頭接點 21"/>
          <p:cNvCxnSpPr/>
          <p:nvPr/>
        </p:nvCxnSpPr>
        <p:spPr bwMode="auto">
          <a:xfrm rot="16200000" flipH="1">
            <a:off x="1835772" y="4288514"/>
            <a:ext cx="7200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7" name="直線單箭頭接點 22"/>
          <p:cNvCxnSpPr/>
          <p:nvPr/>
        </p:nvCxnSpPr>
        <p:spPr bwMode="auto">
          <a:xfrm rot="16200000" flipH="1">
            <a:off x="2581297" y="4996968"/>
            <a:ext cx="7200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25407" y="1266118"/>
            <a:ext cx="4574131" cy="439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1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91200"/>
          </a:xfrm>
        </p:spPr>
        <p:txBody>
          <a:bodyPr/>
          <a:lstStyle/>
          <a:p>
            <a:r>
              <a:rPr lang="ru-RU" altLang="zh-TW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Примеры применения – шлюзы в водоочистке</a:t>
            </a:r>
            <a:endParaRPr lang="zh-TW" altLang="en-US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內容版面配置區 9"/>
          <p:cNvSpPr>
            <a:spLocks noGrp="1"/>
          </p:cNvSpPr>
          <p:nvPr>
            <p:ph idx="1"/>
          </p:nvPr>
        </p:nvSpPr>
        <p:spPr>
          <a:xfrm>
            <a:off x="4572000" y="4005064"/>
            <a:ext cx="4320480" cy="2121099"/>
          </a:xfrm>
        </p:spPr>
        <p:txBody>
          <a:bodyPr/>
          <a:lstStyle/>
          <a:p>
            <a:r>
              <a:rPr lang="ru-RU" altLang="zh-TW" sz="2000" b="0" dirty="0" smtClean="0">
                <a:solidFill>
                  <a:srgbClr val="FF0000"/>
                </a:solidFill>
                <a:latin typeface="+mn-lt"/>
                <a:ea typeface="微軟正黑體" pitchFamily="34" charset="-120"/>
              </a:rPr>
              <a:t>Резервированный </a:t>
            </a:r>
            <a:r>
              <a:rPr lang="en-US" altLang="zh-TW" sz="2000" b="0" dirty="0" smtClean="0">
                <a:solidFill>
                  <a:srgbClr val="FF0000"/>
                </a:solidFill>
                <a:latin typeface="+mn-lt"/>
                <a:ea typeface="微軟正黑體" pitchFamily="34" charset="-120"/>
              </a:rPr>
              <a:t>CPU </a:t>
            </a:r>
            <a:endParaRPr lang="en-US" altLang="zh-TW" sz="2000" b="0" dirty="0" smtClean="0">
              <a:latin typeface="+mn-lt"/>
              <a:ea typeface="微軟正黑體" pitchFamily="34" charset="-120"/>
            </a:endParaRPr>
          </a:p>
          <a:p>
            <a:r>
              <a:rPr lang="ru-RU" altLang="zh-TW" sz="2000" b="0" dirty="0" smtClean="0">
                <a:latin typeface="+mn-lt"/>
                <a:ea typeface="微軟正黑體" pitchFamily="34" charset="-120"/>
              </a:rPr>
              <a:t>Нет необходимости в перепрограммировании</a:t>
            </a:r>
            <a:endParaRPr lang="en-US" altLang="zh-TW" sz="2000" b="0" dirty="0" smtClean="0">
              <a:latin typeface="+mn-lt"/>
              <a:ea typeface="微軟正黑體" pitchFamily="34" charset="-120"/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96752"/>
            <a:ext cx="3075350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196752"/>
            <a:ext cx="3174771" cy="4680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矩形 16"/>
          <p:cNvSpPr/>
          <p:nvPr/>
        </p:nvSpPr>
        <p:spPr bwMode="auto">
          <a:xfrm>
            <a:off x="967410" y="2743200"/>
            <a:ext cx="1126434" cy="1046922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cxnSp>
        <p:nvCxnSpPr>
          <p:cNvPr id="19" name="直線單箭頭接點 18"/>
          <p:cNvCxnSpPr>
            <a:stCxn id="17" idx="3"/>
          </p:cNvCxnSpPr>
          <p:nvPr/>
        </p:nvCxnSpPr>
        <p:spPr bwMode="auto">
          <a:xfrm>
            <a:off x="2093844" y="3266661"/>
            <a:ext cx="2406148" cy="81041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4960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1300" y="224644"/>
            <a:ext cx="8661400" cy="692150"/>
          </a:xfrm>
        </p:spPr>
        <p:txBody>
          <a:bodyPr/>
          <a:lstStyle/>
          <a:p>
            <a:r>
              <a:rPr lang="ru-RU" altLang="zh-TW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Примеры применения – светофоры на ЖД</a:t>
            </a:r>
            <a:endParaRPr lang="zh-TW" altLang="en-US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1138" name="Picture 2" descr="http://www.advantech.com.tw/ia/popcorn/2013/Popcorn_230/images/appstory01-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96" y="1196752"/>
            <a:ext cx="6120680" cy="3819144"/>
          </a:xfrm>
          <a:prstGeom prst="rect">
            <a:avLst/>
          </a:prstGeom>
          <a:noFill/>
        </p:spPr>
      </p:pic>
      <p:sp>
        <p:nvSpPr>
          <p:cNvPr id="12" name="向上箭號圖說文字 11"/>
          <p:cNvSpPr/>
          <p:nvPr/>
        </p:nvSpPr>
        <p:spPr bwMode="auto">
          <a:xfrm>
            <a:off x="827584" y="4797152"/>
            <a:ext cx="1224136" cy="1152128"/>
          </a:xfrm>
          <a:prstGeom prst="upArrowCallou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979712" y="5202306"/>
            <a:ext cx="2088232" cy="74697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965854" y="5299691"/>
            <a:ext cx="295232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zh-TW" sz="1600" b="1" dirty="0" smtClean="0">
                <a:solidFill>
                  <a:srgbClr val="FFFF00"/>
                </a:solidFill>
                <a:latin typeface="+mn-lt"/>
                <a:ea typeface="微軟正黑體" pitchFamily="34" charset="-120"/>
              </a:rPr>
              <a:t>Резервированный контроллер </a:t>
            </a:r>
            <a:r>
              <a:rPr lang="zh-TW" altLang="en-US" sz="1600" b="1" dirty="0" smtClean="0">
                <a:solidFill>
                  <a:srgbClr val="FFFF00"/>
                </a:solidFill>
                <a:latin typeface="+mn-lt"/>
                <a:ea typeface="微軟正黑體" pitchFamily="34" charset="-120"/>
              </a:rPr>
              <a:t> </a:t>
            </a:r>
            <a:r>
              <a:rPr lang="ru-RU" altLang="zh-TW" sz="1600" dirty="0" smtClean="0">
                <a:latin typeface="+mn-lt"/>
                <a:ea typeface="微軟正黑體" pitchFamily="34" charset="-120"/>
              </a:rPr>
              <a:t>с открытой средой разработки</a:t>
            </a:r>
            <a:endParaRPr lang="en-US" altLang="zh-TW" sz="1600" dirty="0" smtClean="0">
              <a:latin typeface="+mn-lt"/>
              <a:ea typeface="微軟正黑體" pitchFamily="34" charset="-120"/>
            </a:endParaRPr>
          </a:p>
        </p:txBody>
      </p:sp>
      <p:pic>
        <p:nvPicPr>
          <p:cNvPr id="91140" name="Picture 4" descr="http://www.advantech.com.tw/ia/popcorn/2013/Popcorn_230/images/appstory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4293096"/>
            <a:ext cx="2212929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3140968"/>
            <a:ext cx="2081462" cy="1368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內容版面配置區 2"/>
          <p:cNvSpPr>
            <a:spLocks noGrp="1"/>
          </p:cNvSpPr>
          <p:nvPr>
            <p:ph idx="1"/>
          </p:nvPr>
        </p:nvSpPr>
        <p:spPr>
          <a:xfrm>
            <a:off x="5856601" y="1185462"/>
            <a:ext cx="3016560" cy="1584176"/>
          </a:xfrm>
        </p:spPr>
        <p:txBody>
          <a:bodyPr/>
          <a:lstStyle/>
          <a:p>
            <a:r>
              <a:rPr lang="ru-RU" altLang="zh-TW" sz="2000" b="0" dirty="0" smtClean="0">
                <a:latin typeface="+mn-lt"/>
                <a:ea typeface="微軟正黑體" pitchFamily="34" charset="-120"/>
              </a:rPr>
              <a:t>Требования</a:t>
            </a:r>
            <a:r>
              <a:rPr lang="zh-TW" altLang="en-US" sz="2000" b="0" dirty="0" smtClean="0">
                <a:latin typeface="+mn-lt"/>
                <a:ea typeface="微軟正黑體" pitchFamily="34" charset="-120"/>
              </a:rPr>
              <a:t>：</a:t>
            </a:r>
            <a:endParaRPr lang="en-US" altLang="zh-TW" sz="2000" b="0" dirty="0" smtClean="0">
              <a:latin typeface="+mn-lt"/>
              <a:ea typeface="微軟正黑體" pitchFamily="34" charset="-120"/>
            </a:endParaRPr>
          </a:p>
          <a:p>
            <a:pPr lvl="1"/>
            <a:r>
              <a:rPr lang="ru-RU" altLang="zh-TW" sz="1600" dirty="0" smtClean="0">
                <a:latin typeface="+mn-lt"/>
                <a:ea typeface="微軟正黑體" pitchFamily="34" charset="-120"/>
              </a:rPr>
              <a:t>Расширяемость</a:t>
            </a:r>
            <a:endParaRPr lang="en-US" altLang="zh-TW" sz="1600" b="0" dirty="0" smtClean="0">
              <a:latin typeface="+mn-lt"/>
              <a:ea typeface="微軟正黑體" pitchFamily="34" charset="-120"/>
            </a:endParaRPr>
          </a:p>
          <a:p>
            <a:pPr lvl="1"/>
            <a:r>
              <a:rPr lang="ru-RU" altLang="zh-TW" sz="1600" dirty="0" smtClean="0">
                <a:latin typeface="+mn-lt"/>
                <a:ea typeface="微軟正黑體" pitchFamily="34" charset="-120"/>
              </a:rPr>
              <a:t>Доступность</a:t>
            </a:r>
            <a:endParaRPr lang="en-US" altLang="zh-TW" sz="1600" b="0" dirty="0" smtClean="0">
              <a:latin typeface="+mn-lt"/>
              <a:ea typeface="微軟正黑體" pitchFamily="34" charset="-120"/>
            </a:endParaRPr>
          </a:p>
          <a:p>
            <a:pPr lvl="1"/>
            <a:r>
              <a:rPr lang="ru-RU" altLang="zh-TW" sz="1600" dirty="0" smtClean="0">
                <a:latin typeface="+mn-lt"/>
                <a:ea typeface="微軟正黑體" pitchFamily="34" charset="-120"/>
              </a:rPr>
              <a:t>Современная среда разработки</a:t>
            </a:r>
            <a:endParaRPr lang="zh-TW" altLang="en-US" sz="1600" b="0" dirty="0">
              <a:latin typeface="+mn-lt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299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altLang="zh-TW" kern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Примеры применения – посты ГО</a:t>
            </a:r>
            <a:endParaRPr lang="zh-TW" altLang="en-US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11560" y="5157192"/>
            <a:ext cx="5060370" cy="9653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zh-TW" sz="2000" b="0" dirty="0" smtClean="0">
                <a:latin typeface="+mn-lt"/>
              </a:rPr>
              <a:t>Удаленные терминалы</a:t>
            </a:r>
            <a:endParaRPr lang="en-US" altLang="zh-TW" sz="2000" b="0" dirty="0" smtClean="0">
              <a:latin typeface="+mn-lt"/>
            </a:endParaRPr>
          </a:p>
          <a:p>
            <a:r>
              <a:rPr lang="en-US" altLang="zh-TW" sz="2000" b="0" dirty="0" smtClean="0">
                <a:latin typeface="+mn-lt"/>
              </a:rPr>
              <a:t>1228</a:t>
            </a:r>
            <a:r>
              <a:rPr lang="ru-RU" altLang="zh-TW" sz="2000" b="0" dirty="0" smtClean="0">
                <a:latin typeface="+mn-lt"/>
              </a:rPr>
              <a:t> станций по всему Тайваню</a:t>
            </a:r>
            <a:endParaRPr lang="zh-TW" altLang="en-US" sz="2000" b="0" dirty="0">
              <a:latin typeface="+mn-lt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96752"/>
            <a:ext cx="5169264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268760"/>
            <a:ext cx="2806258" cy="187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645024"/>
            <a:ext cx="2970519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 bwMode="auto">
          <a:xfrm>
            <a:off x="7596336" y="4653136"/>
            <a:ext cx="1224136" cy="86409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411760" y="3212976"/>
            <a:ext cx="3168352" cy="158417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847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Расположение контроллеров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33550" y="1160463"/>
            <a:ext cx="56769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36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yazma-market.ru/upload/image/2012/01/6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846" y="3681028"/>
            <a:ext cx="3587692" cy="257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Перейдем к работе с оборудованием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1630" y="1160748"/>
            <a:ext cx="6660740" cy="36711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Соберем систему с холодным резервом на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APAX-5520KW</a:t>
            </a:r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Создадим проект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Отконфигурируем оборудование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Помигаем лампочкой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1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err="1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Параметрирование</a:t>
            </a: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 контроллеров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4098" name="Picture 2" descr="C:\Users\Alexander Lifanov\Desktop\du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09602" y="1448779"/>
            <a:ext cx="5447458" cy="392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5691292" y="2924944"/>
            <a:ext cx="824923" cy="64858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448779"/>
            <a:ext cx="26282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Включить функцию резервирования в контроллере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Перезапустить питание контроллеров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Добавить драйвер 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BackupSys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 descr="C:\Users\Alexander Lifanov\Desktop\input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27349" y="2744200"/>
            <a:ext cx="5872189" cy="339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4391980" y="3203105"/>
            <a:ext cx="824923" cy="648581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902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1673" y="235403"/>
            <a:ext cx="8742217" cy="692150"/>
          </a:xfrm>
        </p:spPr>
        <p:txBody>
          <a:bodyPr/>
          <a:lstStyle/>
          <a:p>
            <a:pPr algn="ctr"/>
            <a:r>
              <a:rPr lang="ru-RU" altLang="zh-TW" dirty="0" smtClean="0">
                <a:solidFill>
                  <a:srgbClr val="002060"/>
                </a:solidFill>
              </a:rPr>
              <a:t>Задачи на сегодня</a:t>
            </a:r>
            <a:endParaRPr lang="zh-TW" altLang="en-US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1621" y="1196752"/>
            <a:ext cx="7272808" cy="3901837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Назначение и типы резервированных систем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Оборудование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Advantech,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поддерживающее резервирование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Взаимодействие ведущего и ведомого контроллеров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Hands-on: </a:t>
            </a:r>
            <a:r>
              <a:rPr lang="ru-RU" sz="2400" dirty="0" smtClean="0">
                <a:solidFill>
                  <a:schemeClr val="bg1"/>
                </a:solidFill>
                <a:latin typeface="+mj-lt"/>
              </a:rPr>
              <a:t>программирование и поведение при отказах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Конфигурации резервированных систем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3074" name="Picture 2" descr="2013-09-27_1642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64" y="764704"/>
            <a:ext cx="4751574" cy="5413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1448779"/>
            <a:ext cx="32403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проект для заданного контроллера (одного)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Сформировать основную программу и программу, по которой будет синхронизироваться связь (не реже 500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мс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Сдублировать ресурс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Изменить адреса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43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Контроль статуса контроллера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2050" name="Picture 2" descr="2013-09-27_17212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8943" y="1700808"/>
            <a:ext cx="8301039" cy="3780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26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 txBox="1">
            <a:spLocks/>
          </p:cNvSpPr>
          <p:nvPr/>
        </p:nvSpPr>
        <p:spPr>
          <a:xfrm>
            <a:off x="200892" y="2600908"/>
            <a:ext cx="8742217" cy="1656184"/>
          </a:xfrm>
          <a:prstGeom prst="rect">
            <a:avLst/>
          </a:prstGeom>
        </p:spPr>
        <p:txBody>
          <a:bodyPr/>
          <a:lstStyle>
            <a:lvl1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lang="zh-TW" altLang="en-US" sz="2800" b="1" kern="120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2pPr>
            <a:lvl3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3pPr>
            <a:lvl4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4pPr>
            <a:lvl5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5pPr>
            <a:lvl6pPr marL="4572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6pPr>
            <a:lvl7pPr marL="9144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7pPr>
            <a:lvl8pPr marL="13716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8pPr>
            <a:lvl9pPr marL="18288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9pPr>
          </a:lstStyle>
          <a:p>
            <a:r>
              <a:rPr lang="ru-RU" altLang="zh-TW" smtClean="0">
                <a:solidFill>
                  <a:srgbClr val="002060"/>
                </a:solidFill>
              </a:rPr>
              <a:t>Спасибо за внимание!</a:t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/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>Какие есть вопросы?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487" y="4778568"/>
            <a:ext cx="78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+7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495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232 16 92</a:t>
            </a:r>
          </a:p>
          <a:p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555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Alexander.lifanov@advantech.com</a:t>
            </a:r>
            <a:endParaRPr lang="ru-RU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://www.facebook.com/AdvantechRussia</a:t>
            </a:r>
          </a:p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https://www.linkedin.com/groups/Advantech-Russia-5050985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74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"/>
          <p:cNvSpPr txBox="1">
            <a:spLocks noChangeArrowheads="1"/>
          </p:cNvSpPr>
          <p:nvPr/>
        </p:nvSpPr>
        <p:spPr bwMode="auto">
          <a:xfrm>
            <a:off x="179388" y="188913"/>
            <a:ext cx="882015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Отказоустойчивость и </a:t>
            </a:r>
            <a:r>
              <a:rPr lang="ru-RU" altLang="zh-TW" sz="2800" b="1" dirty="0" err="1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отказобезопасность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0290" y="872195"/>
            <a:ext cx="42125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Отказоустойчивость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– способность системы </a:t>
            </a:r>
            <a:r>
              <a:rPr lang="ru-RU" sz="24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сохранять работоспособность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отказе одного или нескольких частей.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62487" y="872195"/>
            <a:ext cx="42125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Отказобезопасность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– способность системы при отказе одной или нескольких частей </a:t>
            </a:r>
            <a:r>
              <a:rPr lang="ru-RU" sz="2400" i="1" u="sng" dirty="0">
                <a:latin typeface="Arial" panose="020B0604020202020204" pitchFamily="34" charset="0"/>
                <a:cs typeface="Arial" panose="020B0604020202020204" pitchFamily="34" charset="0"/>
              </a:rPr>
              <a:t>переходить в режим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работы, безопасный для окружающей среды (контролируемый останов).</a:t>
            </a:r>
          </a:p>
        </p:txBody>
      </p:sp>
      <p:pic>
        <p:nvPicPr>
          <p:cNvPr id="11266" name="Picture 2" descr="http://strelec.tsk.ru/sites/default/files/users/user9/2hg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96" y="3717032"/>
            <a:ext cx="2493180" cy="230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1.liveinternet.ru/images/attach/c/1/56/277/56277819_Soyuz__land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114" y="4051705"/>
            <a:ext cx="2195338" cy="197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4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/>
          <p:cNvSpPr txBox="1">
            <a:spLocks/>
          </p:cNvSpPr>
          <p:nvPr/>
        </p:nvSpPr>
        <p:spPr>
          <a:xfrm>
            <a:off x="221673" y="235403"/>
            <a:ext cx="8742217" cy="692150"/>
          </a:xfrm>
          <a:prstGeom prst="rect">
            <a:avLst/>
          </a:prstGeom>
        </p:spPr>
        <p:txBody>
          <a:bodyPr anchor="ctr"/>
          <a:lstStyle>
            <a:lvl1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lang="zh-TW" altLang="en-US" sz="2800" b="1" kern="120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2pPr>
            <a:lvl3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3pPr>
            <a:lvl4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4pPr>
            <a:lvl5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5pPr>
            <a:lvl6pPr marL="4572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6pPr>
            <a:lvl7pPr marL="9144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7pPr>
            <a:lvl8pPr marL="13716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8pPr>
            <a:lvl9pPr marL="18288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9pPr>
          </a:lstStyle>
          <a:p>
            <a:r>
              <a:rPr lang="ru-RU" altLang="zh-TW" dirty="0" smtClean="0">
                <a:solidFill>
                  <a:srgbClr val="002060"/>
                </a:solidFill>
              </a:rPr>
              <a:t>Ну и зачем все это надо?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://cs5235.vk.me/u166584206/-6/x_978011b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792" y1="70000" x2="21792" y2="70000"/>
                        <a14:foregroundMark x1="20823" y1="18235" x2="20823" y2="18235"/>
                        <a14:foregroundMark x1="19855" y1="21176" x2="19855" y2="21176"/>
                        <a14:foregroundMark x1="19370" y1="22353" x2="19370" y2="22353"/>
                        <a14:foregroundMark x1="18644" y1="21765" x2="18644" y2="21765"/>
                        <a14:foregroundMark x1="17191" y1="25294" x2="17191" y2="25294"/>
                        <a14:foregroundMark x1="79419" y1="22059" x2="79419" y2="22059"/>
                        <a14:foregroundMark x1="76513" y1="20294" x2="76513" y2="20294"/>
                        <a14:foregroundMark x1="59564" y1="3529" x2="59564" y2="3529"/>
                        <a14:foregroundMark x1="58838" y1="2059" x2="58838" y2="2059"/>
                        <a14:foregroundMark x1="57385" y1="4118" x2="57385" y2="41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06824" y="1503294"/>
            <a:ext cx="4770882" cy="3924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2766" y="1197103"/>
            <a:ext cx="3846638" cy="4536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простоя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Порча продукции и оборудования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Опасность для окружающей среды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Опасность для людей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13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95288" y="217488"/>
            <a:ext cx="8316912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Как оценить вероятность отказа?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509" y="908050"/>
            <a:ext cx="7954983" cy="517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674619"/>
              </p:ext>
            </p:extLst>
          </p:nvPr>
        </p:nvGraphicFramePr>
        <p:xfrm>
          <a:off x="260396" y="2132856"/>
          <a:ext cx="8623209" cy="2340261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74403"/>
                <a:gridCol w="2874403"/>
                <a:gridCol w="2874403"/>
              </a:tblGrid>
              <a:tr h="712253"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Системный уровень надежности</a:t>
                      </a:r>
                      <a:endParaRPr lang="ru-RU" b="1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Степень снижения риска</a:t>
                      </a:r>
                      <a:endParaRPr lang="ru-RU" b="1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b="1" dirty="0">
                          <a:effectLst/>
                        </a:rPr>
                        <a:t>Вероятность </a:t>
                      </a:r>
                      <a:r>
                        <a:rPr lang="ru-RU" b="1" dirty="0" smtClean="0">
                          <a:effectLst/>
                        </a:rPr>
                        <a:t>отказа </a:t>
                      </a:r>
                      <a:r>
                        <a:rPr lang="ru-RU" b="1" dirty="0">
                          <a:effectLst/>
                        </a:rPr>
                        <a:t>при </a:t>
                      </a:r>
                      <a:r>
                        <a:rPr lang="ru-RU" b="1" dirty="0" smtClean="0">
                          <a:effectLst/>
                        </a:rPr>
                        <a:t>запросе</a:t>
                      </a:r>
                      <a:endParaRPr lang="ru-RU" b="1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</a:tr>
              <a:tr h="407002">
                <a:tc>
                  <a:txBody>
                    <a:bodyPr/>
                    <a:lstStyle/>
                    <a:p>
                      <a:pPr algn="ctr" fontAlgn="t"/>
                      <a:r>
                        <a:rPr lang="en-US">
                          <a:effectLst/>
                        </a:rPr>
                        <a:t>SIL 4</a:t>
                      </a:r>
                      <a:endParaRPr lang="en-US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от 100,000 до 10,000 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от 10</a:t>
                      </a:r>
                      <a:r>
                        <a:rPr lang="ru-RU" baseline="30000" dirty="0">
                          <a:effectLst/>
                        </a:rPr>
                        <a:t>-5</a:t>
                      </a:r>
                      <a:r>
                        <a:rPr lang="ru-RU" dirty="0">
                          <a:effectLst/>
                        </a:rPr>
                        <a:t> до 10</a:t>
                      </a:r>
                      <a:r>
                        <a:rPr lang="ru-RU" baseline="30000" dirty="0">
                          <a:effectLst/>
                        </a:rPr>
                        <a:t>-4</a:t>
                      </a:r>
                      <a:endParaRPr lang="ru-RU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</a:tr>
              <a:tr h="407002">
                <a:tc>
                  <a:txBody>
                    <a:bodyPr/>
                    <a:lstStyle/>
                    <a:p>
                      <a:pPr algn="ctr" fontAlgn="t"/>
                      <a:r>
                        <a:rPr lang="en-US">
                          <a:effectLst/>
                        </a:rPr>
                        <a:t>SIL 3</a:t>
                      </a:r>
                      <a:endParaRPr lang="en-US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от 10,000 до 1,000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от 10 </a:t>
                      </a:r>
                      <a:r>
                        <a:rPr lang="ru-RU" baseline="30000" dirty="0">
                          <a:effectLst/>
                        </a:rPr>
                        <a:t>-4</a:t>
                      </a:r>
                      <a:r>
                        <a:rPr lang="ru-RU" dirty="0">
                          <a:effectLst/>
                        </a:rPr>
                        <a:t> </a:t>
                      </a:r>
                      <a:r>
                        <a:rPr lang="ru-RU" dirty="0" smtClean="0">
                          <a:effectLst/>
                        </a:rPr>
                        <a:t>до </a:t>
                      </a:r>
                      <a:r>
                        <a:rPr lang="ru-RU" dirty="0">
                          <a:effectLst/>
                        </a:rPr>
                        <a:t>10</a:t>
                      </a:r>
                      <a:r>
                        <a:rPr lang="ru-RU" baseline="30000" dirty="0">
                          <a:effectLst/>
                        </a:rPr>
                        <a:t>-3</a:t>
                      </a:r>
                      <a:endParaRPr lang="ru-RU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</a:tr>
              <a:tr h="407002">
                <a:tc>
                  <a:txBody>
                    <a:bodyPr/>
                    <a:lstStyle/>
                    <a:p>
                      <a:pPr algn="ctr" fontAlgn="t"/>
                      <a:r>
                        <a:rPr lang="en-US">
                          <a:effectLst/>
                        </a:rPr>
                        <a:t>SIL 2</a:t>
                      </a:r>
                      <a:endParaRPr lang="en-US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от 1,000 до 100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от 10</a:t>
                      </a:r>
                      <a:r>
                        <a:rPr lang="ru-RU" baseline="30000">
                          <a:effectLst/>
                        </a:rPr>
                        <a:t>-3</a:t>
                      </a:r>
                      <a:r>
                        <a:rPr lang="ru-RU">
                          <a:effectLst/>
                        </a:rPr>
                        <a:t> до 10</a:t>
                      </a:r>
                      <a:r>
                        <a:rPr lang="ru-RU" baseline="30000">
                          <a:effectLst/>
                        </a:rPr>
                        <a:t>-2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</a:tr>
              <a:tr h="407002">
                <a:tc>
                  <a:txBody>
                    <a:bodyPr/>
                    <a:lstStyle/>
                    <a:p>
                      <a:pPr algn="ctr" fontAlgn="t"/>
                      <a:r>
                        <a:rPr lang="en-US">
                          <a:effectLst/>
                        </a:rPr>
                        <a:t>SIL 1 </a:t>
                      </a:r>
                      <a:endParaRPr lang="en-US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>
                          <a:effectLst/>
                        </a:rPr>
                        <a:t>от 100 до 10 </a:t>
                      </a:r>
                      <a:endParaRPr lang="ru-RU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от 10</a:t>
                      </a:r>
                      <a:r>
                        <a:rPr lang="ru-RU" baseline="30000" dirty="0">
                          <a:effectLst/>
                        </a:rPr>
                        <a:t>-2</a:t>
                      </a:r>
                      <a:r>
                        <a:rPr lang="ru-RU" dirty="0">
                          <a:effectLst/>
                        </a:rPr>
                        <a:t> до 10</a:t>
                      </a:r>
                      <a:r>
                        <a:rPr lang="ru-RU" baseline="30000" dirty="0">
                          <a:effectLst/>
                        </a:rPr>
                        <a:t>-1</a:t>
                      </a:r>
                      <a:endParaRPr lang="ru-RU" dirty="0">
                        <a:solidFill>
                          <a:srgbClr val="000000"/>
                        </a:solidFill>
                        <a:effectLst/>
                        <a:latin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624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03350" y="116682"/>
            <a:ext cx="633730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Что есть в отчетах?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1540" y="807244"/>
            <a:ext cx="3421118" cy="480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63888" y="3573016"/>
            <a:ext cx="5213032" cy="1801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71900" y="1232756"/>
            <a:ext cx="511932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765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27784" y="807244"/>
            <a:ext cx="5265683" cy="18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03350" y="116682"/>
            <a:ext cx="633730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Что есть в отчетах?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 rot="2419439">
            <a:off x="3052531" y="713677"/>
            <a:ext cx="324334" cy="305224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33518" y="3681028"/>
            <a:ext cx="40684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Ground –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наземное применение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Benign –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облегченные условия (лаборатория)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Fixed –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стандартные условия (пр-во)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Controlled –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кондиционируемая среда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Uncontrolled –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нет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спецконтроля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окр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среды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 rot="21388829">
            <a:off x="4515314" y="2357773"/>
            <a:ext cx="324334" cy="2582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21388829">
            <a:off x="5983796" y="2644649"/>
            <a:ext cx="324334" cy="14318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388842" y="4185084"/>
            <a:ext cx="33596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Среднее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время между отказами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рассчитывается как 1/</a:t>
            </a:r>
            <a:r>
              <a:rPr lang="en-US" sz="1600" dirty="0" smtClean="0">
                <a:latin typeface="Arial"/>
                <a:cs typeface="Arial"/>
              </a:rPr>
              <a:t>λ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65996" y="4980077"/>
            <a:ext cx="456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Интенсивность отказов в 1.0*10</a:t>
            </a:r>
            <a:r>
              <a:rPr lang="ru-RU" sz="16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-9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отказов в час, обозначается </a:t>
            </a:r>
            <a:r>
              <a:rPr lang="en-US" sz="1600" dirty="0" smtClean="0">
                <a:latin typeface="Arial"/>
                <a:cs typeface="Arial"/>
              </a:rPr>
              <a:t>λ</a:t>
            </a:r>
            <a:r>
              <a:rPr lang="ru-RU" sz="1600" dirty="0" smtClean="0">
                <a:latin typeface="Arial"/>
                <a:cs typeface="Arial"/>
              </a:rPr>
              <a:t>.</a:t>
            </a:r>
            <a:endParaRPr lang="ru-RU" sz="1600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55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1520" y="761498"/>
            <a:ext cx="5305211" cy="51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03350" y="116682"/>
            <a:ext cx="633730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Что такое </a:t>
            </a:r>
            <a:r>
              <a:rPr lang="en-US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MTBF </a:t>
            </a: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и </a:t>
            </a:r>
            <a:r>
              <a:rPr lang="en-US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MTTF?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59532" y="2492896"/>
            <a:ext cx="1800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59732" y="3456509"/>
            <a:ext cx="74439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904125" y="2483892"/>
            <a:ext cx="245996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364088" y="3456509"/>
            <a:ext cx="74439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108481" y="2483892"/>
            <a:ext cx="18002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159732" y="2483892"/>
            <a:ext cx="0" cy="9726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904857" y="2483892"/>
            <a:ext cx="0" cy="9726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364088" y="2483891"/>
            <a:ext cx="0" cy="9726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108481" y="2483890"/>
            <a:ext cx="0" cy="97261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6200000">
            <a:off x="1754684" y="1746954"/>
            <a:ext cx="810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отказ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2372452" y="1611956"/>
            <a:ext cx="10648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168059" y="5026744"/>
            <a:ext cx="3203624" cy="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904857" y="3465513"/>
            <a:ext cx="2344" cy="1151619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108481" y="3456507"/>
            <a:ext cx="0" cy="1170127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5360645" y="3456506"/>
            <a:ext cx="0" cy="17006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909545" y="4464364"/>
            <a:ext cx="2451100" cy="9006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371683" y="4464364"/>
            <a:ext cx="736798" cy="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359657" y="4626634"/>
            <a:ext cx="95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MTBF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59550" y="4036819"/>
            <a:ext cx="95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MTTF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264537" y="4036819"/>
            <a:ext cx="9510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MTTR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37052" y="5154736"/>
            <a:ext cx="866781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MTBF – Mean Time Between Failures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MTTF – Mean Time To Failure =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«Среднее время наработки на отказ»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@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ГОСТ 27.002</a:t>
            </a:r>
          </a:p>
          <a:p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MTTR – Mean Time To Repair.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не указано иное, берется 8…24 часа.</a:t>
            </a:r>
            <a:b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С учетом порядка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MTBF,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приближенно считают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MTBF~MTTF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Облако 44"/>
          <p:cNvSpPr/>
          <p:nvPr/>
        </p:nvSpPr>
        <p:spPr>
          <a:xfrm>
            <a:off x="7560332" y="121855"/>
            <a:ext cx="1439652" cy="898698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Сноска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2155044" y="3456506"/>
            <a:ext cx="4688" cy="1691679"/>
          </a:xfrm>
          <a:prstGeom prst="line">
            <a:avLst/>
          </a:prstGeom>
          <a:ln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52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19394" y="1020552"/>
            <a:ext cx="5305211" cy="518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403350" y="116682"/>
            <a:ext cx="6337300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Что такое </a:t>
            </a:r>
            <a:r>
              <a:rPr lang="en-US" altLang="zh-TW" sz="2800" b="1" dirty="0" smtClean="0">
                <a:solidFill>
                  <a:srgbClr val="1F497D"/>
                </a:solidFill>
                <a:latin typeface="Arial" charset="0"/>
                <a:ea typeface="新細明體"/>
                <a:cs typeface="Arial" charset="0"/>
              </a:rPr>
              <a:t>MTBF?</a:t>
            </a:r>
            <a:endParaRPr lang="en-US" altLang="zh-TW" sz="2800" b="1" dirty="0">
              <a:solidFill>
                <a:srgbClr val="1F497D"/>
              </a:solidFill>
              <a:latin typeface="Arial" charset="0"/>
              <a:ea typeface="新細明體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9516" y="2024844"/>
            <a:ext cx="86229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~ 39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лет. По это – для популяции, а не для одного устройства.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Средняя наработка, отнесенная к количеству отказов.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Поток отказов описывается экспоненциальным законом: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R(t) = e 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–t / MTTF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Запомним «волшебное число» -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= 0.368… ~ 37%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означает, что вероятность устройства «пережить»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MTTF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составляет 37%.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Если у нас на руках 100 контроллеров, то за 1 год будет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 = n * t / MTTF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= 100 * 1 / 39 = 2.56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~ 3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отказа.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7560332" y="121855"/>
            <a:ext cx="1439652" cy="898698"/>
          </a:xfrm>
          <a:prstGeom prst="clou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Сноска</a:t>
            </a:r>
            <a:endParaRPr lang="ru-RU" dirty="0"/>
          </a:p>
        </p:txBody>
      </p:sp>
      <p:pic>
        <p:nvPicPr>
          <p:cNvPr id="1026" name="Picture 2" descr="http://img.deusm.com/programmableplanet/2012/09/250924/180204_563713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0" y="3415121"/>
            <a:ext cx="3528393" cy="268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59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Stream">
  <a:themeElements>
    <a:clrScheme name="宣紙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訂設計">
  <a:themeElements>
    <a:clrScheme name="自訂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訂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自訂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訂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訂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Stre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3_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4_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29438</TotalTime>
  <Words>466</Words>
  <Application>Microsoft Office PowerPoint</Application>
  <PresentationFormat>Экран (4:3)</PresentationFormat>
  <Paragraphs>140</Paragraphs>
  <Slides>22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1_Stream</vt:lpstr>
      <vt:lpstr>Stream</vt:lpstr>
      <vt:lpstr>自訂設計</vt:lpstr>
      <vt:lpstr>7_Stream</vt:lpstr>
      <vt:lpstr>me1</vt:lpstr>
      <vt:lpstr>1_me1</vt:lpstr>
      <vt:lpstr>3_me1</vt:lpstr>
      <vt:lpstr>4_me1</vt:lpstr>
      <vt:lpstr>Презентация PowerPoint</vt:lpstr>
      <vt:lpstr>Задачи на сегодня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применения – шлюзы в водоочистке</vt:lpstr>
      <vt:lpstr>Примеры применения – светофоры на ЖД</vt:lpstr>
      <vt:lpstr>Примеры применения – посты 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</dc:creator>
  <cp:lastModifiedBy>Alexander Lifanov</cp:lastModifiedBy>
  <cp:revision>1734</cp:revision>
  <dcterms:created xsi:type="dcterms:W3CDTF">2004-01-16T02:40:24Z</dcterms:created>
  <dcterms:modified xsi:type="dcterms:W3CDTF">2013-10-08T19:38:59Z</dcterms:modified>
</cp:coreProperties>
</file>